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3" r:id="rId5"/>
    <p:sldId id="259" r:id="rId6"/>
    <p:sldId id="260" r:id="rId7"/>
    <p:sldId id="261" r:id="rId8"/>
    <p:sldId id="262" r:id="rId9"/>
    <p:sldId id="263" r:id="rId10"/>
    <p:sldId id="270" r:id="rId11"/>
    <p:sldId id="274" r:id="rId12"/>
    <p:sldId id="272"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anva Sans Bold" panose="020B0604020202020204" charset="0"/>
      <p:regular r:id="rId18"/>
    </p:embeddedFont>
    <p:embeddedFont>
      <p:font typeface="Public Sans Bold" panose="020B0604020202020204" charset="0"/>
      <p:regular r:id="rId19"/>
    </p:embeddedFont>
    <p:embeddedFont>
      <p:font typeface="TT Norms" panose="020B0604020202020204" charset="0"/>
      <p:regular r:id="rId20"/>
    </p:embeddedFont>
    <p:embeddedFont>
      <p:font typeface="TT Norms Bold" panose="020B0604020202020204" charset="0"/>
      <p:regular r:id="rId21"/>
    </p:embeddedFont>
    <p:embeddedFont>
      <p:font typeface="TT Norms Ultra-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65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3.jpeg"/><Relationship Id="rId7" Type="http://schemas.openxmlformats.org/officeDocument/2006/relationships/image" Target="../media/image1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2.svg"/><Relationship Id="rId5" Type="http://schemas.openxmlformats.org/officeDocument/2006/relationships/image" Target="../media/image38.svg"/><Relationship Id="rId10" Type="http://schemas.openxmlformats.org/officeDocument/2006/relationships/image" Target="../media/image21.png"/><Relationship Id="rId4" Type="http://schemas.openxmlformats.org/officeDocument/2006/relationships/image" Target="../media/image37.png"/><Relationship Id="rId9" Type="http://schemas.openxmlformats.org/officeDocument/2006/relationships/image" Target="../media/image46.sv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2.svg"/><Relationship Id="rId3" Type="http://schemas.openxmlformats.org/officeDocument/2006/relationships/image" Target="../media/image2.png"/><Relationship Id="rId7" Type="http://schemas.openxmlformats.org/officeDocument/2006/relationships/image" Target="../media/image38.svg"/><Relationship Id="rId12"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6.svg"/><Relationship Id="rId5" Type="http://schemas.openxmlformats.org/officeDocument/2006/relationships/image" Target="../media/image53.jpeg"/><Relationship Id="rId10" Type="http://schemas.openxmlformats.org/officeDocument/2006/relationships/image" Target="../media/image45.png"/><Relationship Id="rId4" Type="http://schemas.openxmlformats.org/officeDocument/2006/relationships/image" Target="../media/image54.svg"/><Relationship Id="rId9" Type="http://schemas.openxmlformats.org/officeDocument/2006/relationships/image" Target="../media/image17.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5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7.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svg"/><Relationship Id="rId9" Type="http://schemas.openxmlformats.org/officeDocument/2006/relationships/image" Target="../media/image17.svg"/></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2.png"/><Relationship Id="rId10" Type="http://schemas.openxmlformats.org/officeDocument/2006/relationships/image" Target="../media/image22.svg"/><Relationship Id="rId4" Type="http://schemas.openxmlformats.org/officeDocument/2006/relationships/image" Target="../media/image17.sv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2.sv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7.png"/><Relationship Id="rId3" Type="http://schemas.openxmlformats.org/officeDocument/2006/relationships/image" Target="../media/image16.png"/><Relationship Id="rId7" Type="http://schemas.openxmlformats.org/officeDocument/2006/relationships/image" Target="../media/image6.png"/><Relationship Id="rId12" Type="http://schemas.openxmlformats.org/officeDocument/2006/relationships/image" Target="../media/image20.svg"/><Relationship Id="rId2" Type="http://schemas.openxmlformats.org/officeDocument/2006/relationships/image" Target="../media/image1.jpeg"/><Relationship Id="rId16"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9.png"/><Relationship Id="rId5" Type="http://schemas.openxmlformats.org/officeDocument/2006/relationships/image" Target="../media/image4.png"/><Relationship Id="rId1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17.svg"/><Relationship Id="rId9" Type="http://schemas.openxmlformats.org/officeDocument/2006/relationships/image" Target="../media/image25.png"/><Relationship Id="rId14" Type="http://schemas.openxmlformats.org/officeDocument/2006/relationships/image" Target="../media/image28.sv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7.png"/><Relationship Id="rId3" Type="http://schemas.openxmlformats.org/officeDocument/2006/relationships/image" Target="../media/image16.png"/><Relationship Id="rId7" Type="http://schemas.openxmlformats.org/officeDocument/2006/relationships/image" Target="../media/image6.png"/><Relationship Id="rId12" Type="http://schemas.openxmlformats.org/officeDocument/2006/relationships/image" Target="../media/image20.svg"/><Relationship Id="rId2" Type="http://schemas.openxmlformats.org/officeDocument/2006/relationships/image" Target="../media/image1.jpeg"/><Relationship Id="rId16"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9.png"/><Relationship Id="rId5" Type="http://schemas.openxmlformats.org/officeDocument/2006/relationships/image" Target="../media/image4.png"/><Relationship Id="rId1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17.svg"/><Relationship Id="rId9" Type="http://schemas.openxmlformats.org/officeDocument/2006/relationships/image" Target="../media/image25.png"/><Relationship Id="rId14"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1.jpeg"/><Relationship Id="rId16"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2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22.svg"/><Relationship Id="rId18" Type="http://schemas.openxmlformats.org/officeDocument/2006/relationships/image" Target="../media/image51.png"/><Relationship Id="rId3" Type="http://schemas.openxmlformats.org/officeDocument/2006/relationships/image" Target="../media/image42.svg"/><Relationship Id="rId7" Type="http://schemas.openxmlformats.org/officeDocument/2006/relationships/image" Target="../media/image44.svg"/><Relationship Id="rId12" Type="http://schemas.openxmlformats.org/officeDocument/2006/relationships/image" Target="../media/image21.png"/><Relationship Id="rId17" Type="http://schemas.openxmlformats.org/officeDocument/2006/relationships/image" Target="../media/image50.svg"/><Relationship Id="rId2" Type="http://schemas.openxmlformats.org/officeDocument/2006/relationships/image" Target="../media/image41.png"/><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20.svg"/><Relationship Id="rId5" Type="http://schemas.openxmlformats.org/officeDocument/2006/relationships/image" Target="../media/image15.svg"/><Relationship Id="rId15" Type="http://schemas.openxmlformats.org/officeDocument/2006/relationships/image" Target="../media/image48.svg"/><Relationship Id="rId10" Type="http://schemas.openxmlformats.org/officeDocument/2006/relationships/image" Target="../media/image19.png"/><Relationship Id="rId19" Type="http://schemas.openxmlformats.org/officeDocument/2006/relationships/image" Target="../media/image52.svg"/><Relationship Id="rId4" Type="http://schemas.openxmlformats.org/officeDocument/2006/relationships/image" Target="../media/image14.png"/><Relationship Id="rId9" Type="http://schemas.openxmlformats.org/officeDocument/2006/relationships/image" Target="../media/image46.svg"/><Relationship Id="rId1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0030036" y="-187992"/>
            <a:ext cx="13168026" cy="11316273"/>
            <a:chOff x="0" y="0"/>
            <a:chExt cx="812800" cy="698500"/>
          </a:xfrm>
          <a:solidFill>
            <a:schemeClr val="accent3">
              <a:lumMod val="75000"/>
            </a:schemeClr>
          </a:solidFill>
        </p:grpSpPr>
        <p:sp>
          <p:nvSpPr>
            <p:cNvPr id="4" name="Freeform 4"/>
            <p:cNvSpPr/>
            <p:nvPr/>
          </p:nvSpPr>
          <p:spPr>
            <a:xfrm>
              <a:off x="3387" y="0"/>
              <a:ext cx="806026" cy="698500"/>
            </a:xfrm>
            <a:custGeom>
              <a:avLst/>
              <a:gdLst/>
              <a:ahLst/>
              <a:cxnLst/>
              <a:rect l="l" t="t" r="r" b="b"/>
              <a:pathLst>
                <a:path w="806026" h="698500">
                  <a:moveTo>
                    <a:pt x="800543" y="364495"/>
                  </a:moveTo>
                  <a:lnTo>
                    <a:pt x="615083" y="683255"/>
                  </a:lnTo>
                  <a:cubicBezTo>
                    <a:pt x="609591" y="692693"/>
                    <a:pt x="599495" y="698500"/>
                    <a:pt x="588575" y="698500"/>
                  </a:cubicBezTo>
                  <a:lnTo>
                    <a:pt x="217451" y="698500"/>
                  </a:lnTo>
                  <a:cubicBezTo>
                    <a:pt x="206531" y="698500"/>
                    <a:pt x="196435" y="692693"/>
                    <a:pt x="190943" y="683255"/>
                  </a:cubicBezTo>
                  <a:lnTo>
                    <a:pt x="5483" y="364495"/>
                  </a:lnTo>
                  <a:cubicBezTo>
                    <a:pt x="0" y="355071"/>
                    <a:pt x="0" y="343429"/>
                    <a:pt x="5483" y="334005"/>
                  </a:cubicBezTo>
                  <a:lnTo>
                    <a:pt x="190943" y="15245"/>
                  </a:lnTo>
                  <a:cubicBezTo>
                    <a:pt x="196435" y="5807"/>
                    <a:pt x="206531" y="0"/>
                    <a:pt x="217451" y="0"/>
                  </a:cubicBezTo>
                  <a:lnTo>
                    <a:pt x="588575" y="0"/>
                  </a:lnTo>
                  <a:cubicBezTo>
                    <a:pt x="599495" y="0"/>
                    <a:pt x="609591" y="5807"/>
                    <a:pt x="615083" y="15245"/>
                  </a:cubicBezTo>
                  <a:lnTo>
                    <a:pt x="800543" y="334005"/>
                  </a:lnTo>
                  <a:cubicBezTo>
                    <a:pt x="806026" y="343429"/>
                    <a:pt x="806026" y="355071"/>
                    <a:pt x="800543" y="364495"/>
                  </a:cubicBezTo>
                  <a:close/>
                </a:path>
              </a:pathLst>
            </a:custGeom>
            <a:grpFill/>
          </p:spPr>
        </p:sp>
        <p:sp>
          <p:nvSpPr>
            <p:cNvPr id="5" name="TextBox 5"/>
            <p:cNvSpPr txBox="1"/>
            <p:nvPr/>
          </p:nvSpPr>
          <p:spPr>
            <a:xfrm>
              <a:off x="114300" y="-66675"/>
              <a:ext cx="584200" cy="765175"/>
            </a:xfrm>
            <a:prstGeom prst="rect">
              <a:avLst/>
            </a:prstGeom>
            <a:grpFill/>
          </p:spPr>
          <p:txBody>
            <a:bodyPr lIns="50800" tIns="50800" rIns="50800" bIns="50800" rtlCol="0" anchor="ctr"/>
            <a:lstStyle/>
            <a:p>
              <a:pPr algn="ctr">
                <a:lnSpc>
                  <a:spcPts val="3750"/>
                </a:lnSpc>
              </a:pPr>
              <a:endParaRPr/>
            </a:p>
          </p:txBody>
        </p:sp>
      </p:grpSp>
      <p:grpSp>
        <p:nvGrpSpPr>
          <p:cNvPr id="6" name="Group 6"/>
          <p:cNvGrpSpPr/>
          <p:nvPr/>
        </p:nvGrpSpPr>
        <p:grpSpPr>
          <a:xfrm>
            <a:off x="14027744" y="-3591229"/>
            <a:ext cx="13708112" cy="11783448"/>
            <a:chOff x="0" y="0"/>
            <a:chExt cx="812800" cy="698680"/>
          </a:xfrm>
          <a:solidFill>
            <a:schemeClr val="accent2">
              <a:lumMod val="75000"/>
            </a:schemeClr>
          </a:solidFill>
        </p:grpSpPr>
        <p:sp>
          <p:nvSpPr>
            <p:cNvPr id="7" name="Freeform 7"/>
            <p:cNvSpPr/>
            <p:nvPr/>
          </p:nvSpPr>
          <p:spPr>
            <a:xfrm>
              <a:off x="3253" y="0"/>
              <a:ext cx="806295" cy="698680"/>
            </a:xfrm>
            <a:custGeom>
              <a:avLst/>
              <a:gdLst/>
              <a:ahLst/>
              <a:cxnLst/>
              <a:rect l="l" t="t" r="r" b="b"/>
              <a:pathLst>
                <a:path w="806295" h="698680">
                  <a:moveTo>
                    <a:pt x="801028" y="363986"/>
                  </a:moveTo>
                  <a:lnTo>
                    <a:pt x="614866" y="684035"/>
                  </a:lnTo>
                  <a:cubicBezTo>
                    <a:pt x="609592" y="693102"/>
                    <a:pt x="599894" y="698680"/>
                    <a:pt x="589404" y="698680"/>
                  </a:cubicBezTo>
                  <a:lnTo>
                    <a:pt x="216890" y="698680"/>
                  </a:lnTo>
                  <a:cubicBezTo>
                    <a:pt x="206400" y="698680"/>
                    <a:pt x="196702" y="693102"/>
                    <a:pt x="191428" y="684035"/>
                  </a:cubicBezTo>
                  <a:lnTo>
                    <a:pt x="5266" y="363986"/>
                  </a:lnTo>
                  <a:cubicBezTo>
                    <a:pt x="0" y="354932"/>
                    <a:pt x="0" y="343748"/>
                    <a:pt x="5266" y="334694"/>
                  </a:cubicBezTo>
                  <a:lnTo>
                    <a:pt x="191428" y="14646"/>
                  </a:lnTo>
                  <a:cubicBezTo>
                    <a:pt x="196702" y="5578"/>
                    <a:pt x="206400" y="0"/>
                    <a:pt x="216890" y="0"/>
                  </a:cubicBezTo>
                  <a:lnTo>
                    <a:pt x="589404" y="0"/>
                  </a:lnTo>
                  <a:cubicBezTo>
                    <a:pt x="599894" y="0"/>
                    <a:pt x="609592" y="5578"/>
                    <a:pt x="614866" y="14646"/>
                  </a:cubicBezTo>
                  <a:lnTo>
                    <a:pt x="801028" y="334694"/>
                  </a:lnTo>
                  <a:cubicBezTo>
                    <a:pt x="806294" y="343748"/>
                    <a:pt x="806294" y="354932"/>
                    <a:pt x="801028" y="363986"/>
                  </a:cubicBezTo>
                  <a:close/>
                </a:path>
              </a:pathLst>
            </a:custGeom>
            <a:grpFill/>
          </p:spPr>
        </p:sp>
        <p:sp>
          <p:nvSpPr>
            <p:cNvPr id="8" name="TextBox 8"/>
            <p:cNvSpPr txBox="1"/>
            <p:nvPr/>
          </p:nvSpPr>
          <p:spPr>
            <a:xfrm>
              <a:off x="114300" y="-66675"/>
              <a:ext cx="584200" cy="765355"/>
            </a:xfrm>
            <a:prstGeom prst="rect">
              <a:avLst/>
            </a:prstGeom>
            <a:grpFill/>
          </p:spPr>
          <p:txBody>
            <a:bodyPr lIns="50800" tIns="50800" rIns="50800" bIns="50800" rtlCol="0" anchor="ctr"/>
            <a:lstStyle/>
            <a:p>
              <a:pPr algn="ctr">
                <a:lnSpc>
                  <a:spcPts val="3750"/>
                </a:lnSpc>
              </a:pPr>
              <a:endParaRPr/>
            </a:p>
          </p:txBody>
        </p:sp>
      </p:grpSp>
      <p:grpSp>
        <p:nvGrpSpPr>
          <p:cNvPr id="9" name="Group 9"/>
          <p:cNvGrpSpPr/>
          <p:nvPr/>
        </p:nvGrpSpPr>
        <p:grpSpPr>
          <a:xfrm>
            <a:off x="-1230050" y="-2542361"/>
            <a:ext cx="13168527" cy="4196968"/>
            <a:chOff x="0" y="0"/>
            <a:chExt cx="2191634" cy="698500"/>
          </a:xfrm>
        </p:grpSpPr>
        <p:sp>
          <p:nvSpPr>
            <p:cNvPr id="10" name="Freeform 10"/>
            <p:cNvSpPr/>
            <p:nvPr/>
          </p:nvSpPr>
          <p:spPr>
            <a:xfrm>
              <a:off x="3838" y="0"/>
              <a:ext cx="2183957" cy="698500"/>
            </a:xfrm>
            <a:custGeom>
              <a:avLst/>
              <a:gdLst/>
              <a:ahLst/>
              <a:cxnLst/>
              <a:rect l="l" t="t" r="r" b="b"/>
              <a:pathLst>
                <a:path w="2183957" h="698500">
                  <a:moveTo>
                    <a:pt x="2177743" y="366527"/>
                  </a:moveTo>
                  <a:lnTo>
                    <a:pt x="1994648" y="681223"/>
                  </a:lnTo>
                  <a:cubicBezTo>
                    <a:pt x="1988424" y="691919"/>
                    <a:pt x="1976982" y="698500"/>
                    <a:pt x="1964607" y="698500"/>
                  </a:cubicBezTo>
                  <a:lnTo>
                    <a:pt x="219351" y="698500"/>
                  </a:lnTo>
                  <a:cubicBezTo>
                    <a:pt x="206975" y="698500"/>
                    <a:pt x="195533" y="691919"/>
                    <a:pt x="189310" y="681223"/>
                  </a:cubicBezTo>
                  <a:lnTo>
                    <a:pt x="6214" y="366527"/>
                  </a:lnTo>
                  <a:cubicBezTo>
                    <a:pt x="0" y="355847"/>
                    <a:pt x="0" y="342653"/>
                    <a:pt x="6214" y="331973"/>
                  </a:cubicBezTo>
                  <a:lnTo>
                    <a:pt x="189310" y="17277"/>
                  </a:lnTo>
                  <a:cubicBezTo>
                    <a:pt x="195533" y="6581"/>
                    <a:pt x="206975" y="0"/>
                    <a:pt x="219351" y="0"/>
                  </a:cubicBezTo>
                  <a:lnTo>
                    <a:pt x="1964607" y="0"/>
                  </a:lnTo>
                  <a:cubicBezTo>
                    <a:pt x="1976982" y="0"/>
                    <a:pt x="1988424" y="6581"/>
                    <a:pt x="1994648" y="17277"/>
                  </a:cubicBezTo>
                  <a:lnTo>
                    <a:pt x="2177743" y="331973"/>
                  </a:lnTo>
                  <a:cubicBezTo>
                    <a:pt x="2183957" y="342653"/>
                    <a:pt x="2183957" y="355847"/>
                    <a:pt x="2177743" y="366527"/>
                  </a:cubicBezTo>
                  <a:close/>
                </a:path>
              </a:pathLst>
            </a:custGeom>
            <a:solidFill>
              <a:srgbClr val="E9E9E9">
                <a:alpha val="61961"/>
              </a:srgbClr>
            </a:solidFill>
          </p:spPr>
        </p:sp>
        <p:sp>
          <p:nvSpPr>
            <p:cNvPr id="11" name="TextBox 11"/>
            <p:cNvSpPr txBox="1"/>
            <p:nvPr/>
          </p:nvSpPr>
          <p:spPr>
            <a:xfrm>
              <a:off x="114300" y="-66675"/>
              <a:ext cx="1963034" cy="765175"/>
            </a:xfrm>
            <a:prstGeom prst="rect">
              <a:avLst/>
            </a:prstGeom>
          </p:spPr>
          <p:txBody>
            <a:bodyPr lIns="50800" tIns="50800" rIns="50800" bIns="50800" rtlCol="0" anchor="ctr"/>
            <a:lstStyle/>
            <a:p>
              <a:pPr algn="ctr">
                <a:lnSpc>
                  <a:spcPts val="3750"/>
                </a:lnSpc>
              </a:pPr>
              <a:endParaRPr/>
            </a:p>
          </p:txBody>
        </p:sp>
      </p:grpSp>
      <p:grpSp>
        <p:nvGrpSpPr>
          <p:cNvPr id="12" name="Group 12"/>
          <p:cNvGrpSpPr/>
          <p:nvPr/>
        </p:nvGrpSpPr>
        <p:grpSpPr>
          <a:xfrm>
            <a:off x="-2774867" y="-2385574"/>
            <a:ext cx="13424186" cy="4395165"/>
            <a:chOff x="0" y="0"/>
            <a:chExt cx="2133434" cy="698500"/>
          </a:xfrm>
          <a:solidFill>
            <a:schemeClr val="accent6">
              <a:lumMod val="50000"/>
            </a:schemeClr>
          </a:solidFill>
        </p:grpSpPr>
        <p:sp>
          <p:nvSpPr>
            <p:cNvPr id="13" name="Freeform 13"/>
            <p:cNvSpPr/>
            <p:nvPr/>
          </p:nvSpPr>
          <p:spPr>
            <a:xfrm>
              <a:off x="1661" y="0"/>
              <a:ext cx="2130112" cy="698500"/>
            </a:xfrm>
            <a:custGeom>
              <a:avLst/>
              <a:gdLst/>
              <a:ahLst/>
              <a:cxnLst/>
              <a:rect l="l" t="t" r="r" b="b"/>
              <a:pathLst>
                <a:path w="2130112" h="698500">
                  <a:moveTo>
                    <a:pt x="2127423" y="356727"/>
                  </a:moveTo>
                  <a:lnTo>
                    <a:pt x="1932923" y="691023"/>
                  </a:lnTo>
                  <a:cubicBezTo>
                    <a:pt x="1930230" y="695652"/>
                    <a:pt x="1925278" y="698500"/>
                    <a:pt x="1919922" y="698500"/>
                  </a:cubicBezTo>
                  <a:lnTo>
                    <a:pt x="210190" y="698500"/>
                  </a:lnTo>
                  <a:cubicBezTo>
                    <a:pt x="204834" y="698500"/>
                    <a:pt x="199882" y="695652"/>
                    <a:pt x="197189" y="691023"/>
                  </a:cubicBezTo>
                  <a:lnTo>
                    <a:pt x="2689" y="356727"/>
                  </a:lnTo>
                  <a:cubicBezTo>
                    <a:pt x="0" y="352105"/>
                    <a:pt x="0" y="346395"/>
                    <a:pt x="2689" y="341773"/>
                  </a:cubicBezTo>
                  <a:lnTo>
                    <a:pt x="197189" y="7477"/>
                  </a:lnTo>
                  <a:cubicBezTo>
                    <a:pt x="199882" y="2848"/>
                    <a:pt x="204834" y="0"/>
                    <a:pt x="210190" y="0"/>
                  </a:cubicBezTo>
                  <a:lnTo>
                    <a:pt x="1919922" y="0"/>
                  </a:lnTo>
                  <a:cubicBezTo>
                    <a:pt x="1925278" y="0"/>
                    <a:pt x="1930230" y="2848"/>
                    <a:pt x="1932923" y="7477"/>
                  </a:cubicBezTo>
                  <a:lnTo>
                    <a:pt x="2127423" y="341773"/>
                  </a:lnTo>
                  <a:cubicBezTo>
                    <a:pt x="2130112" y="346395"/>
                    <a:pt x="2130112" y="352105"/>
                    <a:pt x="2127423" y="356727"/>
                  </a:cubicBezTo>
                  <a:close/>
                </a:path>
              </a:pathLst>
            </a:custGeom>
            <a:grpFill/>
          </p:spPr>
        </p:sp>
        <p:sp>
          <p:nvSpPr>
            <p:cNvPr id="14" name="TextBox 14"/>
            <p:cNvSpPr txBox="1"/>
            <p:nvPr/>
          </p:nvSpPr>
          <p:spPr>
            <a:xfrm>
              <a:off x="114300" y="-66675"/>
              <a:ext cx="1904834" cy="765175"/>
            </a:xfrm>
            <a:prstGeom prst="rect">
              <a:avLst/>
            </a:prstGeom>
            <a:grpFill/>
          </p:spPr>
          <p:txBody>
            <a:bodyPr lIns="50800" tIns="50800" rIns="50800" bIns="50800" rtlCol="0" anchor="ctr"/>
            <a:lstStyle/>
            <a:p>
              <a:pPr algn="ctr">
                <a:lnSpc>
                  <a:spcPts val="3750"/>
                </a:lnSpc>
              </a:pPr>
              <a:endParaRPr/>
            </a:p>
          </p:txBody>
        </p:sp>
      </p:grpSp>
      <p:grpSp>
        <p:nvGrpSpPr>
          <p:cNvPr id="15" name="Group 15"/>
          <p:cNvGrpSpPr/>
          <p:nvPr/>
        </p:nvGrpSpPr>
        <p:grpSpPr>
          <a:xfrm>
            <a:off x="1174750" y="4013954"/>
            <a:ext cx="1762697" cy="870929"/>
            <a:chOff x="0" y="-2844"/>
            <a:chExt cx="2350262" cy="1161238"/>
          </a:xfrm>
        </p:grpSpPr>
        <p:sp>
          <p:nvSpPr>
            <p:cNvPr id="16" name="Freeform 16"/>
            <p:cNvSpPr/>
            <p:nvPr/>
          </p:nvSpPr>
          <p:spPr>
            <a:xfrm>
              <a:off x="0" y="637254"/>
              <a:ext cx="2350262" cy="521140"/>
            </a:xfrm>
            <a:custGeom>
              <a:avLst/>
              <a:gdLst/>
              <a:ahLst/>
              <a:cxnLst/>
              <a:rect l="l" t="t" r="r" b="b"/>
              <a:pathLst>
                <a:path w="2350262" h="521140">
                  <a:moveTo>
                    <a:pt x="0" y="0"/>
                  </a:moveTo>
                  <a:lnTo>
                    <a:pt x="2350262" y="0"/>
                  </a:lnTo>
                  <a:lnTo>
                    <a:pt x="2350262" y="521140"/>
                  </a:lnTo>
                  <a:lnTo>
                    <a:pt x="0" y="521140"/>
                  </a:lnTo>
                  <a:lnTo>
                    <a:pt x="0" y="0"/>
                  </a:lnTo>
                  <a:close/>
                </a:path>
              </a:pathLst>
            </a:custGeom>
            <a:blipFill>
              <a:blip r:embed="rId3">
                <a:alphaModFix amt="50000"/>
                <a:extLst>
                  <a:ext uri="{96DAC541-7B7A-43D3-8B79-37D633B846F1}">
                    <asvg:svgBlip xmlns:asvg="http://schemas.microsoft.com/office/drawing/2016/SVG/main" r:embed="rId4"/>
                  </a:ext>
                </a:extLst>
              </a:blip>
              <a:stretch>
                <a:fillRect t="-157624"/>
              </a:stretch>
            </a:blipFill>
            <a:ln cap="sq">
              <a:noFill/>
              <a:prstDash val="solid"/>
              <a:miter/>
            </a:ln>
          </p:spPr>
        </p:sp>
        <p:grpSp>
          <p:nvGrpSpPr>
            <p:cNvPr id="17" name="Group 17"/>
            <p:cNvGrpSpPr/>
            <p:nvPr/>
          </p:nvGrpSpPr>
          <p:grpSpPr>
            <a:xfrm>
              <a:off x="198560" y="-2844"/>
              <a:ext cx="1963920" cy="820824"/>
              <a:chOff x="0" y="-551"/>
              <a:chExt cx="380459" cy="159014"/>
            </a:xfrm>
          </p:grpSpPr>
          <p:sp>
            <p:nvSpPr>
              <p:cNvPr id="18" name="Freeform 18"/>
              <p:cNvSpPr/>
              <p:nvPr/>
            </p:nvSpPr>
            <p:spPr>
              <a:xfrm>
                <a:off x="0" y="0"/>
                <a:ext cx="380459" cy="158463"/>
              </a:xfrm>
              <a:custGeom>
                <a:avLst/>
                <a:gdLst/>
                <a:ahLst/>
                <a:cxnLst/>
                <a:rect l="l" t="t" r="r" b="b"/>
                <a:pathLst>
                  <a:path w="380459" h="158463">
                    <a:moveTo>
                      <a:pt x="79231" y="0"/>
                    </a:moveTo>
                    <a:lnTo>
                      <a:pt x="301228" y="0"/>
                    </a:lnTo>
                    <a:cubicBezTo>
                      <a:pt x="322241" y="0"/>
                      <a:pt x="342394" y="8348"/>
                      <a:pt x="357253" y="23206"/>
                    </a:cubicBezTo>
                    <a:cubicBezTo>
                      <a:pt x="372112" y="38065"/>
                      <a:pt x="380459" y="58218"/>
                      <a:pt x="380459" y="79231"/>
                    </a:cubicBezTo>
                    <a:lnTo>
                      <a:pt x="380459" y="79231"/>
                    </a:lnTo>
                    <a:cubicBezTo>
                      <a:pt x="380459" y="122990"/>
                      <a:pt x="344986" y="158463"/>
                      <a:pt x="301228" y="158463"/>
                    </a:cubicBezTo>
                    <a:lnTo>
                      <a:pt x="79231" y="158463"/>
                    </a:lnTo>
                    <a:cubicBezTo>
                      <a:pt x="35473" y="158463"/>
                      <a:pt x="0" y="122990"/>
                      <a:pt x="0" y="79231"/>
                    </a:cubicBezTo>
                    <a:lnTo>
                      <a:pt x="0" y="79231"/>
                    </a:lnTo>
                    <a:cubicBezTo>
                      <a:pt x="0" y="35473"/>
                      <a:pt x="35473" y="0"/>
                      <a:pt x="79231" y="0"/>
                    </a:cubicBezTo>
                    <a:close/>
                  </a:path>
                </a:pathLst>
              </a:custGeom>
              <a:solidFill>
                <a:srgbClr val="1D7363"/>
              </a:solidFill>
            </p:spPr>
          </p:sp>
          <p:sp>
            <p:nvSpPr>
              <p:cNvPr id="19" name="TextBox 19"/>
              <p:cNvSpPr txBox="1"/>
              <p:nvPr/>
            </p:nvSpPr>
            <p:spPr>
              <a:xfrm>
                <a:off x="0" y="-551"/>
                <a:ext cx="380459" cy="159014"/>
              </a:xfrm>
              <a:prstGeom prst="rect">
                <a:avLst/>
              </a:prstGeom>
            </p:spPr>
            <p:txBody>
              <a:bodyPr lIns="50800" tIns="50800" rIns="50800" bIns="50800" rtlCol="0" anchor="ctr"/>
              <a:lstStyle/>
              <a:p>
                <a:pPr algn="ctr">
                  <a:lnSpc>
                    <a:spcPts val="3750"/>
                  </a:lnSpc>
                </a:pPr>
                <a:r>
                  <a:rPr lang="en-US" sz="2500" b="1" dirty="0">
                    <a:solidFill>
                      <a:srgbClr val="FFFFFF"/>
                    </a:solidFill>
                    <a:latin typeface="TT Norms Bold"/>
                    <a:ea typeface="TT Norms Bold"/>
                    <a:cs typeface="TT Norms Bold"/>
                    <a:sym typeface="TT Norms Bold"/>
                  </a:rPr>
                  <a:t>Task 3</a:t>
                </a:r>
              </a:p>
            </p:txBody>
          </p:sp>
        </p:grpSp>
      </p:grpSp>
      <p:sp>
        <p:nvSpPr>
          <p:cNvPr id="20" name="Freeform 20"/>
          <p:cNvSpPr/>
          <p:nvPr/>
        </p:nvSpPr>
        <p:spPr>
          <a:xfrm>
            <a:off x="15185256" y="9686925"/>
            <a:ext cx="3111500" cy="1221264"/>
          </a:xfrm>
          <a:custGeom>
            <a:avLst/>
            <a:gdLst/>
            <a:ahLst/>
            <a:cxnLst/>
            <a:rect l="l" t="t" r="r" b="b"/>
            <a:pathLst>
              <a:path w="3111500" h="1221264">
                <a:moveTo>
                  <a:pt x="0" y="0"/>
                </a:moveTo>
                <a:lnTo>
                  <a:pt x="3111500" y="0"/>
                </a:lnTo>
                <a:lnTo>
                  <a:pt x="3111500" y="1221263"/>
                </a:lnTo>
                <a:lnTo>
                  <a:pt x="0" y="12212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1" name="Group 21"/>
          <p:cNvGrpSpPr/>
          <p:nvPr/>
        </p:nvGrpSpPr>
        <p:grpSpPr>
          <a:xfrm rot="-10800000">
            <a:off x="17529758" y="-2050875"/>
            <a:ext cx="3352042" cy="2933037"/>
            <a:chOff x="0" y="0"/>
            <a:chExt cx="812800" cy="711200"/>
          </a:xfrm>
        </p:grpSpPr>
        <p:sp>
          <p:nvSpPr>
            <p:cNvPr id="22" name="Freeform 22"/>
            <p:cNvSpPr/>
            <p:nvPr/>
          </p:nvSpPr>
          <p:spPr>
            <a:xfrm>
              <a:off x="27265" y="40210"/>
              <a:ext cx="758270" cy="670990"/>
            </a:xfrm>
            <a:custGeom>
              <a:avLst/>
              <a:gdLst/>
              <a:ahLst/>
              <a:cxnLst/>
              <a:rect l="l" t="t" r="r" b="b"/>
              <a:pathLst>
                <a:path w="758270" h="670990">
                  <a:moveTo>
                    <a:pt x="413512" y="19949"/>
                  </a:moveTo>
                  <a:lnTo>
                    <a:pt x="751158" y="610831"/>
                  </a:lnTo>
                  <a:cubicBezTo>
                    <a:pt x="758270" y="623276"/>
                    <a:pt x="758219" y="638565"/>
                    <a:pt x="751024" y="650963"/>
                  </a:cubicBezTo>
                  <a:cubicBezTo>
                    <a:pt x="743830" y="663360"/>
                    <a:pt x="730580" y="670990"/>
                    <a:pt x="716247" y="670990"/>
                  </a:cubicBezTo>
                  <a:lnTo>
                    <a:pt x="42023" y="670990"/>
                  </a:lnTo>
                  <a:cubicBezTo>
                    <a:pt x="27690" y="670990"/>
                    <a:pt x="14440" y="663360"/>
                    <a:pt x="7246" y="650963"/>
                  </a:cubicBezTo>
                  <a:cubicBezTo>
                    <a:pt x="51" y="638565"/>
                    <a:pt x="0" y="623276"/>
                    <a:pt x="7112" y="610831"/>
                  </a:cubicBezTo>
                  <a:lnTo>
                    <a:pt x="344758" y="19949"/>
                  </a:lnTo>
                  <a:cubicBezTo>
                    <a:pt x="351808" y="7613"/>
                    <a:pt x="364927" y="0"/>
                    <a:pt x="379135" y="0"/>
                  </a:cubicBezTo>
                  <a:cubicBezTo>
                    <a:pt x="393343" y="0"/>
                    <a:pt x="406462" y="7613"/>
                    <a:pt x="413512" y="19949"/>
                  </a:cubicBezTo>
                  <a:close/>
                </a:path>
              </a:pathLst>
            </a:custGeom>
            <a:solidFill>
              <a:srgbClr val="23403D">
                <a:alpha val="89804"/>
              </a:srgbClr>
            </a:solidFill>
          </p:spPr>
        </p:sp>
        <p:sp>
          <p:nvSpPr>
            <p:cNvPr id="23" name="TextBox 23"/>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sp>
        <p:nvSpPr>
          <p:cNvPr id="24" name="Freeform 24"/>
          <p:cNvSpPr/>
          <p:nvPr/>
        </p:nvSpPr>
        <p:spPr>
          <a:xfrm>
            <a:off x="0" y="271530"/>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Freeform 25"/>
          <p:cNvSpPr/>
          <p:nvPr/>
        </p:nvSpPr>
        <p:spPr>
          <a:xfrm>
            <a:off x="15615187" y="-2501277"/>
            <a:ext cx="4656068" cy="4114800"/>
          </a:xfrm>
          <a:custGeom>
            <a:avLst/>
            <a:gdLst/>
            <a:ahLst/>
            <a:cxnLst/>
            <a:rect l="l" t="t" r="r" b="b"/>
            <a:pathLst>
              <a:path w="4656068" h="4114800">
                <a:moveTo>
                  <a:pt x="0" y="0"/>
                </a:moveTo>
                <a:lnTo>
                  <a:pt x="4656068" y="0"/>
                </a:lnTo>
                <a:lnTo>
                  <a:pt x="465606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6" name="Freeform 26" descr="jhjh"/>
          <p:cNvSpPr/>
          <p:nvPr/>
        </p:nvSpPr>
        <p:spPr>
          <a:xfrm>
            <a:off x="15185256" y="-339102"/>
            <a:ext cx="3111500" cy="1221264"/>
          </a:xfrm>
          <a:custGeom>
            <a:avLst/>
            <a:gdLst/>
            <a:ahLst/>
            <a:cxnLst/>
            <a:rect l="l" t="t" r="r" b="b"/>
            <a:pathLst>
              <a:path w="3111500" h="1221264">
                <a:moveTo>
                  <a:pt x="0" y="0"/>
                </a:moveTo>
                <a:lnTo>
                  <a:pt x="3111500" y="0"/>
                </a:lnTo>
                <a:lnTo>
                  <a:pt x="3111500" y="1221264"/>
                </a:lnTo>
                <a:lnTo>
                  <a:pt x="0" y="12212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33"/>
          <p:cNvSpPr/>
          <p:nvPr/>
        </p:nvSpPr>
        <p:spPr>
          <a:xfrm>
            <a:off x="1587533" y="637880"/>
            <a:ext cx="1031773" cy="990502"/>
          </a:xfrm>
          <a:custGeom>
            <a:avLst/>
            <a:gdLst/>
            <a:ahLst/>
            <a:cxnLst/>
            <a:rect l="l" t="t" r="r" b="b"/>
            <a:pathLst>
              <a:path w="1031773" h="990502">
                <a:moveTo>
                  <a:pt x="0" y="0"/>
                </a:moveTo>
                <a:lnTo>
                  <a:pt x="1031773" y="0"/>
                </a:lnTo>
                <a:lnTo>
                  <a:pt x="1031773" y="990502"/>
                </a:lnTo>
                <a:lnTo>
                  <a:pt x="0" y="990502"/>
                </a:lnTo>
                <a:lnTo>
                  <a:pt x="0" y="0"/>
                </a:lnTo>
                <a:close/>
              </a:path>
            </a:pathLst>
          </a:custGeom>
          <a:blipFill>
            <a:blip r:embed="rId11"/>
            <a:stretch>
              <a:fillRect/>
            </a:stretch>
          </a:blipFill>
        </p:spPr>
      </p:sp>
      <p:sp>
        <p:nvSpPr>
          <p:cNvPr id="34" name="TextBox 34"/>
          <p:cNvSpPr txBox="1"/>
          <p:nvPr/>
        </p:nvSpPr>
        <p:spPr>
          <a:xfrm>
            <a:off x="1174750" y="4988418"/>
            <a:ext cx="8358926" cy="2521716"/>
          </a:xfrm>
          <a:prstGeom prst="rect">
            <a:avLst/>
          </a:prstGeom>
        </p:spPr>
        <p:txBody>
          <a:bodyPr lIns="0" tIns="0" rIns="0" bIns="0" rtlCol="0" anchor="t">
            <a:spAutoFit/>
          </a:bodyPr>
          <a:lstStyle/>
          <a:p>
            <a:pPr algn="l">
              <a:lnSpc>
                <a:spcPts val="9806"/>
              </a:lnSpc>
            </a:pPr>
            <a:r>
              <a:rPr lang="en-US" sz="8381" b="1" dirty="0">
                <a:solidFill>
                  <a:srgbClr val="23403D"/>
                </a:solidFill>
                <a:latin typeface="TT Norms Bold"/>
                <a:ea typeface="TT Norms Bold"/>
                <a:cs typeface="TT Norms Bold"/>
                <a:sym typeface="TT Norms Bold"/>
              </a:rPr>
              <a:t>REQUIREMENT </a:t>
            </a:r>
          </a:p>
          <a:p>
            <a:pPr algn="l">
              <a:lnSpc>
                <a:spcPts val="9806"/>
              </a:lnSpc>
            </a:pPr>
            <a:r>
              <a:rPr lang="en-US" sz="8381" b="1" dirty="0">
                <a:solidFill>
                  <a:srgbClr val="23403D"/>
                </a:solidFill>
                <a:latin typeface="TT Norms Bold"/>
                <a:ea typeface="TT Norms Bold"/>
                <a:cs typeface="TT Norms Bold"/>
                <a:sym typeface="TT Norms Bold"/>
              </a:rPr>
              <a:t>ANALYSIS</a:t>
            </a:r>
          </a:p>
        </p:txBody>
      </p:sp>
      <p:sp>
        <p:nvSpPr>
          <p:cNvPr id="35" name="TextBox 35"/>
          <p:cNvSpPr txBox="1"/>
          <p:nvPr/>
        </p:nvSpPr>
        <p:spPr>
          <a:xfrm>
            <a:off x="1174750" y="8567986"/>
            <a:ext cx="6807200" cy="1233158"/>
          </a:xfrm>
          <a:prstGeom prst="rect">
            <a:avLst/>
          </a:prstGeom>
        </p:spPr>
        <p:txBody>
          <a:bodyPr lIns="0" tIns="0" rIns="0" bIns="0" rtlCol="0" anchor="t">
            <a:spAutoFit/>
          </a:bodyPr>
          <a:lstStyle/>
          <a:p>
            <a:pPr algn="l">
              <a:lnSpc>
                <a:spcPts val="4858"/>
              </a:lnSpc>
            </a:pPr>
            <a:r>
              <a:rPr lang="en-US" sz="3470" b="1" dirty="0">
                <a:solidFill>
                  <a:srgbClr val="23403D"/>
                </a:solidFill>
                <a:latin typeface="TT Norms Bold"/>
                <a:ea typeface="TT Norms Bold"/>
                <a:cs typeface="TT Norms Bold"/>
                <a:sym typeface="TT Norms Bold"/>
              </a:rPr>
              <a:t>Date: </a:t>
            </a:r>
            <a:r>
              <a:rPr lang="en-US" sz="3470" b="1" dirty="0">
                <a:solidFill>
                  <a:srgbClr val="23403D"/>
                </a:solidFill>
                <a:latin typeface="TT Norms"/>
                <a:ea typeface="TT Norms Bold"/>
                <a:cs typeface="TT Norms Bold"/>
                <a:sym typeface="TT Norms"/>
              </a:rPr>
              <a:t>May</a:t>
            </a:r>
            <a:r>
              <a:rPr lang="en-US" sz="3470" dirty="0">
                <a:solidFill>
                  <a:srgbClr val="23403D"/>
                </a:solidFill>
                <a:latin typeface="TT Norms"/>
                <a:ea typeface="TT Norms"/>
                <a:cs typeface="TT Norms"/>
                <a:sym typeface="TT Norms"/>
              </a:rPr>
              <a:t>, 13, 2025</a:t>
            </a:r>
          </a:p>
          <a:p>
            <a:pPr algn="l">
              <a:lnSpc>
                <a:spcPts val="4858"/>
              </a:lnSpc>
            </a:pPr>
            <a:r>
              <a:rPr lang="en-US" sz="3470" b="1" dirty="0">
                <a:solidFill>
                  <a:srgbClr val="23403D"/>
                </a:solidFill>
                <a:latin typeface="TT Norms Bold"/>
                <a:ea typeface="TT Norms Bold"/>
                <a:cs typeface="TT Norms Bold"/>
                <a:sym typeface="TT Norms Bold"/>
              </a:rPr>
              <a:t>Presenter: </a:t>
            </a:r>
            <a:r>
              <a:rPr lang="en-US" sz="3470" dirty="0">
                <a:solidFill>
                  <a:srgbClr val="23403D"/>
                </a:solidFill>
                <a:latin typeface="TT Norms"/>
                <a:ea typeface="TT Norms"/>
                <a:cs typeface="TT Norms"/>
                <a:sym typeface="TT Norms"/>
              </a:rPr>
              <a:t>Group 1</a:t>
            </a:r>
          </a:p>
        </p:txBody>
      </p:sp>
      <p:sp>
        <p:nvSpPr>
          <p:cNvPr id="36" name="TextBox 36"/>
          <p:cNvSpPr txBox="1"/>
          <p:nvPr/>
        </p:nvSpPr>
        <p:spPr>
          <a:xfrm>
            <a:off x="2886006" y="609305"/>
            <a:ext cx="5448757" cy="1078103"/>
          </a:xfrm>
          <a:prstGeom prst="rect">
            <a:avLst/>
          </a:prstGeom>
        </p:spPr>
        <p:txBody>
          <a:bodyPr lIns="0" tIns="0" rIns="0" bIns="0" rtlCol="0" anchor="t">
            <a:spAutoFit/>
          </a:bodyPr>
          <a:lstStyle/>
          <a:p>
            <a:pPr algn="l">
              <a:lnSpc>
                <a:spcPts val="4215"/>
              </a:lnSpc>
            </a:pPr>
            <a:r>
              <a:rPr lang="en-US" sz="3399" b="1">
                <a:solidFill>
                  <a:srgbClr val="FFFFFF"/>
                </a:solidFill>
                <a:latin typeface="Public Sans Bold"/>
                <a:ea typeface="Public Sans Bold"/>
                <a:cs typeface="Public Sans Bold"/>
                <a:sym typeface="Public Sans Bold"/>
              </a:rPr>
              <a:t>CEF 440 : INTERNET &amp; MOBILE PROGRAMMING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3" name="TextBox 3"/>
          <p:cNvSpPr txBox="1"/>
          <p:nvPr/>
        </p:nvSpPr>
        <p:spPr>
          <a:xfrm>
            <a:off x="2165640" y="1563729"/>
            <a:ext cx="6124168" cy="971356"/>
          </a:xfrm>
          <a:prstGeom prst="rect">
            <a:avLst/>
          </a:prstGeom>
        </p:spPr>
        <p:txBody>
          <a:bodyPr lIns="0" tIns="0" rIns="0" bIns="0" rtlCol="0" anchor="t">
            <a:spAutoFit/>
          </a:bodyPr>
          <a:lstStyle/>
          <a:p>
            <a:pPr algn="l">
              <a:lnSpc>
                <a:spcPts val="7474"/>
              </a:lnSpc>
            </a:pPr>
            <a:r>
              <a:rPr lang="en-US" sz="6499" b="1" dirty="0">
                <a:solidFill>
                  <a:schemeClr val="bg2">
                    <a:lumMod val="25000"/>
                  </a:schemeClr>
                </a:solidFill>
                <a:latin typeface="TT Norms Bold"/>
                <a:ea typeface="TT Norms Bold"/>
                <a:cs typeface="TT Norms Bold"/>
                <a:sym typeface="TT Norms Bold"/>
              </a:rPr>
              <a:t>CONCLUSION</a:t>
            </a:r>
            <a:r>
              <a:rPr lang="en-US" sz="6499" b="1" dirty="0">
                <a:solidFill>
                  <a:srgbClr val="23403D"/>
                </a:solidFill>
                <a:latin typeface="TT Norms Bold"/>
                <a:ea typeface="TT Norms Bold"/>
                <a:cs typeface="TT Norms Bold"/>
                <a:sym typeface="TT Norms Bold"/>
              </a:rPr>
              <a:t> </a:t>
            </a:r>
          </a:p>
        </p:txBody>
      </p:sp>
      <p:grpSp>
        <p:nvGrpSpPr>
          <p:cNvPr id="8" name="Group 8"/>
          <p:cNvGrpSpPr/>
          <p:nvPr/>
        </p:nvGrpSpPr>
        <p:grpSpPr>
          <a:xfrm>
            <a:off x="9949986" y="954621"/>
            <a:ext cx="11945087" cy="12492557"/>
            <a:chOff x="0" y="0"/>
            <a:chExt cx="759608" cy="794422"/>
          </a:xfrm>
          <a:solidFill>
            <a:schemeClr val="accent1">
              <a:lumMod val="60000"/>
              <a:lumOff val="40000"/>
            </a:schemeClr>
          </a:solidFill>
        </p:grpSpPr>
        <p:sp>
          <p:nvSpPr>
            <p:cNvPr id="9" name="Freeform 9"/>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grpFill/>
          </p:spPr>
        </p:sp>
        <p:sp>
          <p:nvSpPr>
            <p:cNvPr id="10" name="TextBox 10"/>
            <p:cNvSpPr txBox="1"/>
            <p:nvPr/>
          </p:nvSpPr>
          <p:spPr>
            <a:xfrm>
              <a:off x="114300" y="-66675"/>
              <a:ext cx="531008" cy="861097"/>
            </a:xfrm>
            <a:prstGeom prst="rect">
              <a:avLst/>
            </a:prstGeom>
            <a:grpFill/>
          </p:spPr>
          <p:txBody>
            <a:bodyPr lIns="59834" tIns="59834" rIns="59834" bIns="59834" rtlCol="0" anchor="ctr"/>
            <a:lstStyle/>
            <a:p>
              <a:pPr algn="ctr">
                <a:lnSpc>
                  <a:spcPts val="3750"/>
                </a:lnSpc>
              </a:pPr>
              <a:endParaRPr/>
            </a:p>
          </p:txBody>
        </p:sp>
      </p:grpSp>
      <p:grpSp>
        <p:nvGrpSpPr>
          <p:cNvPr id="11" name="Group 11"/>
          <p:cNvGrpSpPr/>
          <p:nvPr/>
        </p:nvGrpSpPr>
        <p:grpSpPr>
          <a:xfrm>
            <a:off x="10892913" y="1440998"/>
            <a:ext cx="12298130" cy="11469044"/>
            <a:chOff x="0" y="0"/>
            <a:chExt cx="851850" cy="794422"/>
          </a:xfrm>
        </p:grpSpPr>
        <p:sp>
          <p:nvSpPr>
            <p:cNvPr id="12" name="Freeform 12"/>
            <p:cNvSpPr/>
            <p:nvPr/>
          </p:nvSpPr>
          <p:spPr>
            <a:xfrm>
              <a:off x="4267" y="0"/>
              <a:ext cx="843317" cy="794422"/>
            </a:xfrm>
            <a:custGeom>
              <a:avLst/>
              <a:gdLst/>
              <a:ahLst/>
              <a:cxnLst/>
              <a:rect l="l" t="t" r="r" b="b"/>
              <a:pathLst>
                <a:path w="843317" h="794422">
                  <a:moveTo>
                    <a:pt x="836115" y="419629"/>
                  </a:moveTo>
                  <a:lnTo>
                    <a:pt x="655851" y="772005"/>
                  </a:lnTo>
                  <a:cubicBezTo>
                    <a:pt x="648812" y="785765"/>
                    <a:pt x="634658" y="794422"/>
                    <a:pt x="619202" y="794422"/>
                  </a:cubicBezTo>
                  <a:lnTo>
                    <a:pt x="224114" y="794422"/>
                  </a:lnTo>
                  <a:cubicBezTo>
                    <a:pt x="208658" y="794422"/>
                    <a:pt x="194504" y="785765"/>
                    <a:pt x="187465" y="772005"/>
                  </a:cubicBezTo>
                  <a:lnTo>
                    <a:pt x="7201" y="419629"/>
                  </a:lnTo>
                  <a:cubicBezTo>
                    <a:pt x="0" y="405551"/>
                    <a:pt x="0" y="388871"/>
                    <a:pt x="7201" y="374793"/>
                  </a:cubicBezTo>
                  <a:lnTo>
                    <a:pt x="187465" y="22418"/>
                  </a:lnTo>
                  <a:cubicBezTo>
                    <a:pt x="194504" y="8658"/>
                    <a:pt x="208658" y="0"/>
                    <a:pt x="224114" y="0"/>
                  </a:cubicBezTo>
                  <a:lnTo>
                    <a:pt x="619202" y="0"/>
                  </a:lnTo>
                  <a:cubicBezTo>
                    <a:pt x="634658" y="0"/>
                    <a:pt x="648812" y="8658"/>
                    <a:pt x="655851" y="22418"/>
                  </a:cubicBezTo>
                  <a:lnTo>
                    <a:pt x="836115" y="374793"/>
                  </a:lnTo>
                  <a:cubicBezTo>
                    <a:pt x="843317" y="388871"/>
                    <a:pt x="843317" y="405551"/>
                    <a:pt x="836115" y="419629"/>
                  </a:cubicBezTo>
                  <a:close/>
                </a:path>
              </a:pathLst>
            </a:custGeom>
            <a:solidFill>
              <a:srgbClr val="1D7363"/>
            </a:solidFill>
          </p:spPr>
        </p:sp>
        <p:sp>
          <p:nvSpPr>
            <p:cNvPr id="13" name="TextBox 13"/>
            <p:cNvSpPr txBox="1"/>
            <p:nvPr/>
          </p:nvSpPr>
          <p:spPr>
            <a:xfrm>
              <a:off x="114300" y="-66675"/>
              <a:ext cx="623250" cy="861097"/>
            </a:xfrm>
            <a:prstGeom prst="rect">
              <a:avLst/>
            </a:prstGeom>
          </p:spPr>
          <p:txBody>
            <a:bodyPr lIns="59834" tIns="59834" rIns="59834" bIns="59834" rtlCol="0" anchor="ctr"/>
            <a:lstStyle/>
            <a:p>
              <a:pPr algn="ctr">
                <a:lnSpc>
                  <a:spcPts val="3750"/>
                </a:lnSpc>
              </a:pPr>
              <a:endParaRPr/>
            </a:p>
          </p:txBody>
        </p:sp>
      </p:grpSp>
      <p:grpSp>
        <p:nvGrpSpPr>
          <p:cNvPr id="14" name="Group 14"/>
          <p:cNvGrpSpPr/>
          <p:nvPr/>
        </p:nvGrpSpPr>
        <p:grpSpPr>
          <a:xfrm>
            <a:off x="12014891" y="1505277"/>
            <a:ext cx="11236214" cy="10672259"/>
            <a:chOff x="0" y="0"/>
            <a:chExt cx="836402" cy="794422"/>
          </a:xfrm>
        </p:grpSpPr>
        <p:sp>
          <p:nvSpPr>
            <p:cNvPr id="15" name="Freeform 15"/>
            <p:cNvSpPr/>
            <p:nvPr/>
          </p:nvSpPr>
          <p:spPr>
            <a:xfrm>
              <a:off x="3502" y="0"/>
              <a:ext cx="829397" cy="794422"/>
            </a:xfrm>
            <a:custGeom>
              <a:avLst/>
              <a:gdLst/>
              <a:ahLst/>
              <a:cxnLst/>
              <a:rect l="l" t="t" r="r" b="b"/>
              <a:pathLst>
                <a:path w="829397" h="794422">
                  <a:moveTo>
                    <a:pt x="823486" y="415613"/>
                  </a:moveTo>
                  <a:lnTo>
                    <a:pt x="639114" y="776020"/>
                  </a:lnTo>
                  <a:cubicBezTo>
                    <a:pt x="633336" y="787315"/>
                    <a:pt x="621717" y="794422"/>
                    <a:pt x="609029" y="794422"/>
                  </a:cubicBezTo>
                  <a:lnTo>
                    <a:pt x="220368" y="794422"/>
                  </a:lnTo>
                  <a:cubicBezTo>
                    <a:pt x="207681" y="794422"/>
                    <a:pt x="196062" y="787315"/>
                    <a:pt x="190284" y="776020"/>
                  </a:cubicBezTo>
                  <a:lnTo>
                    <a:pt x="5912" y="415613"/>
                  </a:lnTo>
                  <a:cubicBezTo>
                    <a:pt x="0" y="404057"/>
                    <a:pt x="0" y="390365"/>
                    <a:pt x="5912" y="378809"/>
                  </a:cubicBezTo>
                  <a:lnTo>
                    <a:pt x="190284" y="18402"/>
                  </a:lnTo>
                  <a:cubicBezTo>
                    <a:pt x="196062" y="7107"/>
                    <a:pt x="207681" y="0"/>
                    <a:pt x="220368" y="0"/>
                  </a:cubicBezTo>
                  <a:lnTo>
                    <a:pt x="609029" y="0"/>
                  </a:lnTo>
                  <a:cubicBezTo>
                    <a:pt x="621717" y="0"/>
                    <a:pt x="633336" y="7107"/>
                    <a:pt x="639114" y="18402"/>
                  </a:cubicBezTo>
                  <a:lnTo>
                    <a:pt x="823486" y="378809"/>
                  </a:lnTo>
                  <a:cubicBezTo>
                    <a:pt x="829398" y="390365"/>
                    <a:pt x="829398" y="404057"/>
                    <a:pt x="823486" y="415613"/>
                  </a:cubicBezTo>
                  <a:close/>
                </a:path>
              </a:pathLst>
            </a:custGeom>
            <a:blipFill>
              <a:blip r:embed="rId3"/>
              <a:stretch>
                <a:fillRect l="17" t="-28044" r="17" b="-28044"/>
              </a:stretch>
            </a:blipFill>
            <a:ln w="209550" cap="rnd">
              <a:solidFill>
                <a:srgbClr val="FFFFFF"/>
              </a:solidFill>
              <a:prstDash val="solid"/>
              <a:round/>
            </a:ln>
          </p:spPr>
        </p:sp>
      </p:grpSp>
      <p:grpSp>
        <p:nvGrpSpPr>
          <p:cNvPr id="16" name="Group 16"/>
          <p:cNvGrpSpPr/>
          <p:nvPr/>
        </p:nvGrpSpPr>
        <p:grpSpPr>
          <a:xfrm>
            <a:off x="-3290259" y="-2840784"/>
            <a:ext cx="5114374" cy="4395165"/>
            <a:chOff x="0" y="0"/>
            <a:chExt cx="812800" cy="698500"/>
          </a:xfrm>
          <a:solidFill>
            <a:schemeClr val="accent2">
              <a:lumMod val="75000"/>
            </a:schemeClr>
          </a:solidFill>
        </p:grpSpPr>
        <p:sp>
          <p:nvSpPr>
            <p:cNvPr id="17" name="Freeform 17"/>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grpFill/>
          </p:spPr>
        </p:sp>
        <p:sp>
          <p:nvSpPr>
            <p:cNvPr id="18" name="TextBox 18"/>
            <p:cNvSpPr txBox="1"/>
            <p:nvPr/>
          </p:nvSpPr>
          <p:spPr>
            <a:xfrm>
              <a:off x="114300" y="-66675"/>
              <a:ext cx="584200" cy="765175"/>
            </a:xfrm>
            <a:prstGeom prst="rect">
              <a:avLst/>
            </a:prstGeom>
            <a:grpFill/>
          </p:spPr>
          <p:txBody>
            <a:bodyPr lIns="50800" tIns="50800" rIns="50800" bIns="50800" rtlCol="0" anchor="ctr"/>
            <a:lstStyle/>
            <a:p>
              <a:pPr algn="ctr">
                <a:lnSpc>
                  <a:spcPts val="3750"/>
                </a:lnSpc>
              </a:pPr>
              <a:endParaRPr/>
            </a:p>
          </p:txBody>
        </p:sp>
      </p:grpSp>
      <p:sp>
        <p:nvSpPr>
          <p:cNvPr id="19" name="Freeform 19"/>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0" name="Group 20"/>
          <p:cNvGrpSpPr/>
          <p:nvPr/>
        </p:nvGrpSpPr>
        <p:grpSpPr>
          <a:xfrm>
            <a:off x="15176500" y="-292020"/>
            <a:ext cx="4035505" cy="818745"/>
            <a:chOff x="0" y="0"/>
            <a:chExt cx="5380674" cy="1091660"/>
          </a:xfrm>
        </p:grpSpPr>
        <p:sp>
          <p:nvSpPr>
            <p:cNvPr id="21" name="Freeform 21"/>
            <p:cNvSpPr/>
            <p:nvPr/>
          </p:nvSpPr>
          <p:spPr>
            <a:xfrm>
              <a:off x="2599374" y="0"/>
              <a:ext cx="2781300" cy="1091660"/>
            </a:xfrm>
            <a:custGeom>
              <a:avLst/>
              <a:gdLst/>
              <a:ahLst/>
              <a:cxnLst/>
              <a:rect l="l" t="t" r="r" b="b"/>
              <a:pathLst>
                <a:path w="2781300" h="1091660">
                  <a:moveTo>
                    <a:pt x="0" y="0"/>
                  </a:moveTo>
                  <a:lnTo>
                    <a:pt x="2781300" y="0"/>
                  </a:lnTo>
                  <a:lnTo>
                    <a:pt x="2781300" y="1091660"/>
                  </a:lnTo>
                  <a:lnTo>
                    <a:pt x="0" y="10916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0" y="0"/>
              <a:ext cx="2487304" cy="1091660"/>
            </a:xfrm>
            <a:custGeom>
              <a:avLst/>
              <a:gdLst/>
              <a:ahLst/>
              <a:cxnLst/>
              <a:rect l="l" t="t" r="r" b="b"/>
              <a:pathLst>
                <a:path w="2487304" h="1091660">
                  <a:moveTo>
                    <a:pt x="0" y="0"/>
                  </a:moveTo>
                  <a:lnTo>
                    <a:pt x="2487304" y="0"/>
                  </a:lnTo>
                  <a:lnTo>
                    <a:pt x="2487304" y="1091660"/>
                  </a:lnTo>
                  <a:lnTo>
                    <a:pt x="0" y="1091660"/>
                  </a:lnTo>
                  <a:lnTo>
                    <a:pt x="0" y="0"/>
                  </a:lnTo>
                  <a:close/>
                </a:path>
              </a:pathLst>
            </a:custGeom>
            <a:blipFill>
              <a:blip r:embed="rId6">
                <a:extLst>
                  <a:ext uri="{96DAC541-7B7A-43D3-8B79-37D633B846F1}">
                    <asvg:svgBlip xmlns:asvg="http://schemas.microsoft.com/office/drawing/2016/SVG/main" r:embed="rId7"/>
                  </a:ext>
                </a:extLst>
              </a:blip>
              <a:stretch>
                <a:fillRect r="-11819"/>
              </a:stretch>
            </a:blipFill>
          </p:spPr>
        </p:sp>
      </p:grpSp>
      <p:sp>
        <p:nvSpPr>
          <p:cNvPr id="23" name="Freeform 23"/>
          <p:cNvSpPr/>
          <p:nvPr/>
        </p:nvSpPr>
        <p:spPr>
          <a:xfrm>
            <a:off x="-465592" y="9677400"/>
            <a:ext cx="2085975" cy="818745"/>
          </a:xfrm>
          <a:custGeom>
            <a:avLst/>
            <a:gdLst/>
            <a:ahLst/>
            <a:cxnLst/>
            <a:rect l="l" t="t" r="r" b="b"/>
            <a:pathLst>
              <a:path w="2085975" h="818745">
                <a:moveTo>
                  <a:pt x="0" y="0"/>
                </a:moveTo>
                <a:lnTo>
                  <a:pt x="2085975" y="0"/>
                </a:lnTo>
                <a:lnTo>
                  <a:pt x="2085975" y="818745"/>
                </a:lnTo>
                <a:lnTo>
                  <a:pt x="0" y="8187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7707066" y="9677400"/>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TextBox 27"/>
          <p:cNvSpPr txBox="1"/>
          <p:nvPr/>
        </p:nvSpPr>
        <p:spPr>
          <a:xfrm>
            <a:off x="13651" y="3571528"/>
            <a:ext cx="11213426" cy="3608680"/>
          </a:xfrm>
          <a:prstGeom prst="rect">
            <a:avLst/>
          </a:prstGeom>
        </p:spPr>
        <p:txBody>
          <a:bodyPr wrap="square" lIns="0" tIns="0" rIns="0" bIns="0" rtlCol="0" anchor="t">
            <a:spAutoFit/>
          </a:bodyPr>
          <a:lstStyle/>
          <a:p>
            <a:pPr marL="215902" lvl="1" algn="l">
              <a:lnSpc>
                <a:spcPts val="2800"/>
              </a:lnSpc>
            </a:pPr>
            <a:r>
              <a:rPr lang="en-US" sz="2800" spc="10" dirty="0">
                <a:solidFill>
                  <a:srgbClr val="23403D"/>
                </a:solidFill>
                <a:latin typeface="TT Norms"/>
                <a:ea typeface="TT Norms"/>
                <a:cs typeface="TT Norms"/>
                <a:sym typeface="TT Norms"/>
              </a:rPr>
              <a:t>To conclude, this phase revealed not just the technical needs but also the human context behind them – Digital literacy, Infrastructure challenges and clarity of purpose. </a:t>
            </a:r>
          </a:p>
          <a:p>
            <a:pPr marL="215902" lvl="1" algn="l">
              <a:lnSpc>
                <a:spcPts val="2800"/>
              </a:lnSpc>
            </a:pPr>
            <a:endParaRPr lang="en-US" sz="2800" spc="10" dirty="0">
              <a:solidFill>
                <a:srgbClr val="23403D"/>
              </a:solidFill>
              <a:latin typeface="TT Norms"/>
              <a:ea typeface="TT Norms"/>
              <a:cs typeface="TT Norms"/>
              <a:sym typeface="TT Norms"/>
            </a:endParaRPr>
          </a:p>
          <a:p>
            <a:pPr marL="215902" lvl="1" algn="l">
              <a:lnSpc>
                <a:spcPts val="2800"/>
              </a:lnSpc>
            </a:pPr>
            <a:r>
              <a:rPr lang="en-US" sz="2800" spc="10" dirty="0">
                <a:solidFill>
                  <a:srgbClr val="23403D"/>
                </a:solidFill>
                <a:latin typeface="TT Norms"/>
                <a:ea typeface="TT Norms"/>
                <a:cs typeface="TT Norms"/>
                <a:sym typeface="TT Norms"/>
              </a:rPr>
              <a:t>The requirement analysis provides a clear foundation for the Road sign Recognition app’s design and implementation. </a:t>
            </a:r>
          </a:p>
          <a:p>
            <a:pPr marL="215902" lvl="1" algn="l">
              <a:lnSpc>
                <a:spcPts val="2800"/>
              </a:lnSpc>
            </a:pPr>
            <a:endParaRPr lang="en-US" sz="2800" spc="10" dirty="0">
              <a:solidFill>
                <a:srgbClr val="23403D"/>
              </a:solidFill>
              <a:latin typeface="TT Norms"/>
              <a:ea typeface="TT Norms"/>
              <a:cs typeface="TT Norms"/>
              <a:sym typeface="TT Norms"/>
            </a:endParaRPr>
          </a:p>
          <a:p>
            <a:pPr marL="215902" lvl="1" algn="l">
              <a:lnSpc>
                <a:spcPts val="2800"/>
              </a:lnSpc>
            </a:pPr>
            <a:r>
              <a:rPr lang="en-US" sz="2800" spc="10" dirty="0">
                <a:solidFill>
                  <a:srgbClr val="23403D"/>
                </a:solidFill>
                <a:latin typeface="TT Norms"/>
                <a:ea typeface="TT Norms"/>
                <a:cs typeface="TT Norms"/>
                <a:sym typeface="TT Norms"/>
              </a:rPr>
              <a:t>It ensure that all features are prioritized, feasible and validated with stakeholder approval and a complete SRS.</a:t>
            </a:r>
          </a:p>
          <a:p>
            <a:pPr marL="215902" lvl="1" algn="l">
              <a:lnSpc>
                <a:spcPts val="2800"/>
              </a:lnSpc>
            </a:pPr>
            <a:endParaRPr lang="en-US" sz="2800" spc="10" dirty="0">
              <a:solidFill>
                <a:srgbClr val="23403D"/>
              </a:solidFill>
              <a:latin typeface="TT Norms"/>
              <a:ea typeface="TT Norms"/>
              <a:cs typeface="TT Norms"/>
              <a:sym typeface="TT Norms"/>
            </a:endParaRPr>
          </a:p>
        </p:txBody>
      </p:sp>
      <p:grpSp>
        <p:nvGrpSpPr>
          <p:cNvPr id="29" name="Group 29"/>
          <p:cNvGrpSpPr/>
          <p:nvPr/>
        </p:nvGrpSpPr>
        <p:grpSpPr>
          <a:xfrm>
            <a:off x="1142727" y="1554381"/>
            <a:ext cx="954110" cy="943247"/>
            <a:chOff x="0" y="0"/>
            <a:chExt cx="1272147" cy="1257663"/>
          </a:xfrm>
        </p:grpSpPr>
        <p:sp>
          <p:nvSpPr>
            <p:cNvPr id="30" name="Freeform 30"/>
            <p:cNvSpPr/>
            <p:nvPr/>
          </p:nvSpPr>
          <p:spPr>
            <a:xfrm>
              <a:off x="14484" y="0"/>
              <a:ext cx="1257663" cy="1257663"/>
            </a:xfrm>
            <a:custGeom>
              <a:avLst/>
              <a:gdLst/>
              <a:ahLst/>
              <a:cxnLst/>
              <a:rect l="l" t="t" r="r" b="b"/>
              <a:pathLst>
                <a:path w="1257663" h="1257663">
                  <a:moveTo>
                    <a:pt x="0" y="0"/>
                  </a:moveTo>
                  <a:lnTo>
                    <a:pt x="1257663" y="0"/>
                  </a:lnTo>
                  <a:lnTo>
                    <a:pt x="1257663" y="1257663"/>
                  </a:lnTo>
                  <a:lnTo>
                    <a:pt x="0" y="1257663"/>
                  </a:lnTo>
                  <a:lnTo>
                    <a:pt x="0" y="0"/>
                  </a:lnTo>
                  <a:close/>
                </a:path>
              </a:pathLst>
            </a:custGeom>
            <a:blipFill>
              <a:blip r:embed="rId10">
                <a:alphaModFix amt="50000"/>
                <a:extLst>
                  <a:ext uri="{96DAC541-7B7A-43D3-8B79-37D633B846F1}">
                    <asvg:svgBlip xmlns:asvg="http://schemas.microsoft.com/office/drawing/2016/SVG/main" r:embed="rId11"/>
                  </a:ext>
                </a:extLst>
              </a:blip>
              <a:stretch>
                <a:fillRect/>
              </a:stretch>
            </a:blipFill>
            <a:ln cap="sq">
              <a:noFill/>
              <a:prstDash val="solid"/>
              <a:miter/>
            </a:ln>
          </p:spPr>
        </p:sp>
        <p:grpSp>
          <p:nvGrpSpPr>
            <p:cNvPr id="31" name="Group 31"/>
            <p:cNvGrpSpPr/>
            <p:nvPr/>
          </p:nvGrpSpPr>
          <p:grpSpPr>
            <a:xfrm>
              <a:off x="0" y="0"/>
              <a:ext cx="1033194" cy="1106201"/>
              <a:chOff x="0" y="0"/>
              <a:chExt cx="812800" cy="870234"/>
            </a:xfrm>
          </p:grpSpPr>
          <p:sp>
            <p:nvSpPr>
              <p:cNvPr id="32" name="Freeform 32"/>
              <p:cNvSpPr/>
              <p:nvPr/>
            </p:nvSpPr>
            <p:spPr>
              <a:xfrm>
                <a:off x="0" y="0"/>
                <a:ext cx="812800" cy="870234"/>
              </a:xfrm>
              <a:custGeom>
                <a:avLst/>
                <a:gdLst/>
                <a:ahLst/>
                <a:cxnLst/>
                <a:rect l="l" t="t" r="r" b="b"/>
                <a:pathLst>
                  <a:path w="812800" h="870234">
                    <a:moveTo>
                      <a:pt x="406400" y="0"/>
                    </a:moveTo>
                    <a:cubicBezTo>
                      <a:pt x="181951" y="0"/>
                      <a:pt x="0" y="194809"/>
                      <a:pt x="0" y="435117"/>
                    </a:cubicBezTo>
                    <a:cubicBezTo>
                      <a:pt x="0" y="675425"/>
                      <a:pt x="181951" y="870234"/>
                      <a:pt x="406400" y="870234"/>
                    </a:cubicBezTo>
                    <a:cubicBezTo>
                      <a:pt x="630849" y="870234"/>
                      <a:pt x="812800" y="675425"/>
                      <a:pt x="812800" y="435117"/>
                    </a:cubicBezTo>
                    <a:cubicBezTo>
                      <a:pt x="812800" y="194809"/>
                      <a:pt x="630849" y="0"/>
                      <a:pt x="406400" y="0"/>
                    </a:cubicBezTo>
                    <a:close/>
                  </a:path>
                </a:pathLst>
              </a:custGeom>
              <a:solidFill>
                <a:srgbClr val="23403D"/>
              </a:solidFill>
            </p:spPr>
          </p:sp>
          <p:sp>
            <p:nvSpPr>
              <p:cNvPr id="33" name="TextBox 33"/>
              <p:cNvSpPr txBox="1"/>
              <p:nvPr/>
            </p:nvSpPr>
            <p:spPr>
              <a:xfrm>
                <a:off x="76200" y="24434"/>
                <a:ext cx="660400" cy="764215"/>
              </a:xfrm>
              <a:prstGeom prst="rect">
                <a:avLst/>
              </a:prstGeom>
            </p:spPr>
            <p:txBody>
              <a:bodyPr lIns="50800" tIns="50800" rIns="50800" bIns="50800" rtlCol="0" anchor="ctr"/>
              <a:lstStyle/>
              <a:p>
                <a:pPr algn="ctr">
                  <a:lnSpc>
                    <a:spcPts val="4479"/>
                  </a:lnSpc>
                </a:pPr>
                <a:r>
                  <a:rPr lang="en-US" sz="3199" b="1" dirty="0">
                    <a:solidFill>
                      <a:srgbClr val="FFFFFF"/>
                    </a:solidFill>
                    <a:latin typeface="Canva Sans Bold"/>
                    <a:ea typeface="Canva Sans Bold"/>
                    <a:cs typeface="Canva Sans Bold"/>
                    <a:sym typeface="Canva Sans Bold"/>
                  </a:rPr>
                  <a:t>07</a:t>
                </a: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3" name="TextBox 3"/>
          <p:cNvSpPr txBox="1"/>
          <p:nvPr/>
        </p:nvSpPr>
        <p:spPr>
          <a:xfrm>
            <a:off x="2163809" y="1562455"/>
            <a:ext cx="6124168" cy="971356"/>
          </a:xfrm>
          <a:prstGeom prst="rect">
            <a:avLst/>
          </a:prstGeom>
        </p:spPr>
        <p:txBody>
          <a:bodyPr lIns="0" tIns="0" rIns="0" bIns="0" rtlCol="0" anchor="t">
            <a:spAutoFit/>
          </a:bodyPr>
          <a:lstStyle/>
          <a:p>
            <a:pPr algn="l">
              <a:lnSpc>
                <a:spcPts val="7474"/>
              </a:lnSpc>
            </a:pPr>
            <a:r>
              <a:rPr lang="en-US" sz="6499" b="1" dirty="0">
                <a:solidFill>
                  <a:schemeClr val="bg2">
                    <a:lumMod val="25000"/>
                  </a:schemeClr>
                </a:solidFill>
                <a:latin typeface="TT Norms Bold"/>
                <a:ea typeface="TT Norms Bold"/>
                <a:cs typeface="TT Norms Bold"/>
                <a:sym typeface="TT Norms Bold"/>
              </a:rPr>
              <a:t>CONCLUSION</a:t>
            </a:r>
            <a:r>
              <a:rPr lang="en-US" sz="6499" b="1" dirty="0">
                <a:solidFill>
                  <a:srgbClr val="23403D"/>
                </a:solidFill>
                <a:latin typeface="TT Norms Bold"/>
                <a:ea typeface="TT Norms Bold"/>
                <a:cs typeface="TT Norms Bold"/>
                <a:sym typeface="TT Norms Bold"/>
              </a:rPr>
              <a:t> </a:t>
            </a:r>
          </a:p>
        </p:txBody>
      </p:sp>
      <p:sp>
        <p:nvSpPr>
          <p:cNvPr id="4" name="Freeform 4"/>
          <p:cNvSpPr/>
          <p:nvPr/>
        </p:nvSpPr>
        <p:spPr>
          <a:xfrm>
            <a:off x="-92130" y="5274028"/>
            <a:ext cx="6127233" cy="1084072"/>
          </a:xfrm>
          <a:custGeom>
            <a:avLst/>
            <a:gdLst/>
            <a:ahLst/>
            <a:cxnLst/>
            <a:rect l="l" t="t" r="r" b="b"/>
            <a:pathLst>
              <a:path w="6127233" h="1084072">
                <a:moveTo>
                  <a:pt x="0" y="0"/>
                </a:moveTo>
                <a:lnTo>
                  <a:pt x="6127233" y="0"/>
                </a:lnTo>
                <a:lnTo>
                  <a:pt x="6127233" y="1084072"/>
                </a:lnTo>
                <a:lnTo>
                  <a:pt x="0" y="1084072"/>
                </a:lnTo>
                <a:lnTo>
                  <a:pt x="0" y="0"/>
                </a:lnTo>
                <a:close/>
              </a:path>
            </a:pathLst>
          </a:custGeom>
          <a:blipFill>
            <a:blip r:embed="rId3">
              <a:alphaModFix amt="50000"/>
              <a:extLst>
                <a:ext uri="{96DAC541-7B7A-43D3-8B79-37D633B846F1}">
                  <asvg:svgBlip xmlns:asvg="http://schemas.microsoft.com/office/drawing/2016/SVG/main" r:embed="rId4"/>
                </a:ext>
              </a:extLst>
            </a:blip>
            <a:stretch>
              <a:fillRect t="-222873"/>
            </a:stretch>
          </a:blipFill>
          <a:ln cap="sq">
            <a:noFill/>
            <a:prstDash val="solid"/>
            <a:miter/>
          </a:ln>
        </p:spPr>
      </p:sp>
      <p:grpSp>
        <p:nvGrpSpPr>
          <p:cNvPr id="8" name="Group 8"/>
          <p:cNvGrpSpPr/>
          <p:nvPr/>
        </p:nvGrpSpPr>
        <p:grpSpPr>
          <a:xfrm>
            <a:off x="9604006" y="954622"/>
            <a:ext cx="11945087" cy="12492557"/>
            <a:chOff x="0" y="0"/>
            <a:chExt cx="759608" cy="794422"/>
          </a:xfrm>
          <a:solidFill>
            <a:schemeClr val="accent1">
              <a:lumMod val="60000"/>
              <a:lumOff val="40000"/>
            </a:schemeClr>
          </a:solidFill>
        </p:grpSpPr>
        <p:sp>
          <p:nvSpPr>
            <p:cNvPr id="9" name="Freeform 9"/>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grpFill/>
          </p:spPr>
        </p:sp>
        <p:sp>
          <p:nvSpPr>
            <p:cNvPr id="10" name="TextBox 10"/>
            <p:cNvSpPr txBox="1"/>
            <p:nvPr/>
          </p:nvSpPr>
          <p:spPr>
            <a:xfrm>
              <a:off x="114300" y="-66675"/>
              <a:ext cx="531008" cy="861097"/>
            </a:xfrm>
            <a:prstGeom prst="rect">
              <a:avLst/>
            </a:prstGeom>
            <a:grpFill/>
          </p:spPr>
          <p:txBody>
            <a:bodyPr lIns="59834" tIns="59834" rIns="59834" bIns="59834" rtlCol="0" anchor="ctr"/>
            <a:lstStyle/>
            <a:p>
              <a:pPr algn="ctr">
                <a:lnSpc>
                  <a:spcPts val="3750"/>
                </a:lnSpc>
              </a:pPr>
              <a:endParaRPr/>
            </a:p>
          </p:txBody>
        </p:sp>
      </p:grpSp>
      <p:grpSp>
        <p:nvGrpSpPr>
          <p:cNvPr id="11" name="Group 11"/>
          <p:cNvGrpSpPr/>
          <p:nvPr/>
        </p:nvGrpSpPr>
        <p:grpSpPr>
          <a:xfrm>
            <a:off x="10225637" y="1466378"/>
            <a:ext cx="12298130" cy="11469044"/>
            <a:chOff x="0" y="0"/>
            <a:chExt cx="851850" cy="794422"/>
          </a:xfrm>
        </p:grpSpPr>
        <p:sp>
          <p:nvSpPr>
            <p:cNvPr id="12" name="Freeform 12"/>
            <p:cNvSpPr/>
            <p:nvPr/>
          </p:nvSpPr>
          <p:spPr>
            <a:xfrm>
              <a:off x="4267" y="0"/>
              <a:ext cx="843317" cy="794422"/>
            </a:xfrm>
            <a:custGeom>
              <a:avLst/>
              <a:gdLst/>
              <a:ahLst/>
              <a:cxnLst/>
              <a:rect l="l" t="t" r="r" b="b"/>
              <a:pathLst>
                <a:path w="843317" h="794422">
                  <a:moveTo>
                    <a:pt x="836115" y="419629"/>
                  </a:moveTo>
                  <a:lnTo>
                    <a:pt x="655851" y="772005"/>
                  </a:lnTo>
                  <a:cubicBezTo>
                    <a:pt x="648812" y="785765"/>
                    <a:pt x="634658" y="794422"/>
                    <a:pt x="619202" y="794422"/>
                  </a:cubicBezTo>
                  <a:lnTo>
                    <a:pt x="224114" y="794422"/>
                  </a:lnTo>
                  <a:cubicBezTo>
                    <a:pt x="208658" y="794422"/>
                    <a:pt x="194504" y="785765"/>
                    <a:pt x="187465" y="772005"/>
                  </a:cubicBezTo>
                  <a:lnTo>
                    <a:pt x="7201" y="419629"/>
                  </a:lnTo>
                  <a:cubicBezTo>
                    <a:pt x="0" y="405551"/>
                    <a:pt x="0" y="388871"/>
                    <a:pt x="7201" y="374793"/>
                  </a:cubicBezTo>
                  <a:lnTo>
                    <a:pt x="187465" y="22418"/>
                  </a:lnTo>
                  <a:cubicBezTo>
                    <a:pt x="194504" y="8658"/>
                    <a:pt x="208658" y="0"/>
                    <a:pt x="224114" y="0"/>
                  </a:cubicBezTo>
                  <a:lnTo>
                    <a:pt x="619202" y="0"/>
                  </a:lnTo>
                  <a:cubicBezTo>
                    <a:pt x="634658" y="0"/>
                    <a:pt x="648812" y="8658"/>
                    <a:pt x="655851" y="22418"/>
                  </a:cubicBezTo>
                  <a:lnTo>
                    <a:pt x="836115" y="374793"/>
                  </a:lnTo>
                  <a:cubicBezTo>
                    <a:pt x="843317" y="388871"/>
                    <a:pt x="843317" y="405551"/>
                    <a:pt x="836115" y="419629"/>
                  </a:cubicBezTo>
                  <a:close/>
                </a:path>
              </a:pathLst>
            </a:custGeom>
            <a:solidFill>
              <a:srgbClr val="1D7363"/>
            </a:solidFill>
          </p:spPr>
        </p:sp>
        <p:sp>
          <p:nvSpPr>
            <p:cNvPr id="13" name="TextBox 13"/>
            <p:cNvSpPr txBox="1"/>
            <p:nvPr/>
          </p:nvSpPr>
          <p:spPr>
            <a:xfrm>
              <a:off x="114300" y="-66675"/>
              <a:ext cx="623250" cy="861097"/>
            </a:xfrm>
            <a:prstGeom prst="rect">
              <a:avLst/>
            </a:prstGeom>
          </p:spPr>
          <p:txBody>
            <a:bodyPr lIns="59834" tIns="59834" rIns="59834" bIns="59834" rtlCol="0" anchor="ctr"/>
            <a:lstStyle/>
            <a:p>
              <a:pPr algn="ctr">
                <a:lnSpc>
                  <a:spcPts val="3750"/>
                </a:lnSpc>
              </a:pPr>
              <a:endParaRPr/>
            </a:p>
          </p:txBody>
        </p:sp>
      </p:grpSp>
      <p:grpSp>
        <p:nvGrpSpPr>
          <p:cNvPr id="14" name="Group 14"/>
          <p:cNvGrpSpPr/>
          <p:nvPr/>
        </p:nvGrpSpPr>
        <p:grpSpPr>
          <a:xfrm>
            <a:off x="10333171" y="1101596"/>
            <a:ext cx="11236214" cy="10672259"/>
            <a:chOff x="0" y="0"/>
            <a:chExt cx="836402" cy="794422"/>
          </a:xfrm>
        </p:grpSpPr>
        <p:sp>
          <p:nvSpPr>
            <p:cNvPr id="15" name="Freeform 15"/>
            <p:cNvSpPr/>
            <p:nvPr/>
          </p:nvSpPr>
          <p:spPr>
            <a:xfrm>
              <a:off x="3502" y="0"/>
              <a:ext cx="829397" cy="794422"/>
            </a:xfrm>
            <a:custGeom>
              <a:avLst/>
              <a:gdLst/>
              <a:ahLst/>
              <a:cxnLst/>
              <a:rect l="l" t="t" r="r" b="b"/>
              <a:pathLst>
                <a:path w="829397" h="794422">
                  <a:moveTo>
                    <a:pt x="823486" y="415613"/>
                  </a:moveTo>
                  <a:lnTo>
                    <a:pt x="639114" y="776020"/>
                  </a:lnTo>
                  <a:cubicBezTo>
                    <a:pt x="633336" y="787315"/>
                    <a:pt x="621717" y="794422"/>
                    <a:pt x="609029" y="794422"/>
                  </a:cubicBezTo>
                  <a:lnTo>
                    <a:pt x="220368" y="794422"/>
                  </a:lnTo>
                  <a:cubicBezTo>
                    <a:pt x="207681" y="794422"/>
                    <a:pt x="196062" y="787315"/>
                    <a:pt x="190284" y="776020"/>
                  </a:cubicBezTo>
                  <a:lnTo>
                    <a:pt x="5912" y="415613"/>
                  </a:lnTo>
                  <a:cubicBezTo>
                    <a:pt x="0" y="404057"/>
                    <a:pt x="0" y="390365"/>
                    <a:pt x="5912" y="378809"/>
                  </a:cubicBezTo>
                  <a:lnTo>
                    <a:pt x="190284" y="18402"/>
                  </a:lnTo>
                  <a:cubicBezTo>
                    <a:pt x="196062" y="7107"/>
                    <a:pt x="207681" y="0"/>
                    <a:pt x="220368" y="0"/>
                  </a:cubicBezTo>
                  <a:lnTo>
                    <a:pt x="609029" y="0"/>
                  </a:lnTo>
                  <a:cubicBezTo>
                    <a:pt x="621717" y="0"/>
                    <a:pt x="633336" y="7107"/>
                    <a:pt x="639114" y="18402"/>
                  </a:cubicBezTo>
                  <a:lnTo>
                    <a:pt x="823486" y="378809"/>
                  </a:lnTo>
                  <a:cubicBezTo>
                    <a:pt x="829398" y="390365"/>
                    <a:pt x="829398" y="404057"/>
                    <a:pt x="823486" y="415613"/>
                  </a:cubicBezTo>
                  <a:close/>
                </a:path>
              </a:pathLst>
            </a:custGeom>
            <a:blipFill>
              <a:blip r:embed="rId5"/>
              <a:stretch>
                <a:fillRect l="17" t="-28044" r="17" b="-28044"/>
              </a:stretch>
            </a:blipFill>
            <a:ln w="209550" cap="rnd">
              <a:solidFill>
                <a:srgbClr val="FFFFFF"/>
              </a:solidFill>
              <a:prstDash val="solid"/>
              <a:round/>
            </a:ln>
          </p:spPr>
        </p:sp>
      </p:grpSp>
      <p:grpSp>
        <p:nvGrpSpPr>
          <p:cNvPr id="16" name="Group 16"/>
          <p:cNvGrpSpPr/>
          <p:nvPr/>
        </p:nvGrpSpPr>
        <p:grpSpPr>
          <a:xfrm>
            <a:off x="-3290259" y="-2840784"/>
            <a:ext cx="5114374" cy="4395165"/>
            <a:chOff x="0" y="0"/>
            <a:chExt cx="812800" cy="698500"/>
          </a:xfrm>
          <a:solidFill>
            <a:schemeClr val="accent2">
              <a:lumMod val="75000"/>
            </a:schemeClr>
          </a:solidFill>
        </p:grpSpPr>
        <p:sp>
          <p:nvSpPr>
            <p:cNvPr id="17" name="Freeform 17"/>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grpFill/>
          </p:spPr>
        </p:sp>
        <p:sp>
          <p:nvSpPr>
            <p:cNvPr id="18" name="TextBox 18"/>
            <p:cNvSpPr txBox="1"/>
            <p:nvPr/>
          </p:nvSpPr>
          <p:spPr>
            <a:xfrm>
              <a:off x="114300" y="-66675"/>
              <a:ext cx="584200" cy="765175"/>
            </a:xfrm>
            <a:prstGeom prst="rect">
              <a:avLst/>
            </a:prstGeom>
            <a:grpFill/>
          </p:spPr>
          <p:txBody>
            <a:bodyPr lIns="50800" tIns="50800" rIns="50800" bIns="50800" rtlCol="0" anchor="ctr"/>
            <a:lstStyle/>
            <a:p>
              <a:pPr algn="ctr">
                <a:lnSpc>
                  <a:spcPts val="3750"/>
                </a:lnSpc>
              </a:pPr>
              <a:endParaRPr/>
            </a:p>
          </p:txBody>
        </p:sp>
      </p:grpSp>
      <p:sp>
        <p:nvSpPr>
          <p:cNvPr id="19" name="Freeform 19"/>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0" name="Group 20"/>
          <p:cNvGrpSpPr/>
          <p:nvPr/>
        </p:nvGrpSpPr>
        <p:grpSpPr>
          <a:xfrm>
            <a:off x="15176500" y="-292020"/>
            <a:ext cx="4035505" cy="818745"/>
            <a:chOff x="0" y="0"/>
            <a:chExt cx="5380674" cy="1091660"/>
          </a:xfrm>
        </p:grpSpPr>
        <p:sp>
          <p:nvSpPr>
            <p:cNvPr id="21" name="Freeform 21"/>
            <p:cNvSpPr/>
            <p:nvPr/>
          </p:nvSpPr>
          <p:spPr>
            <a:xfrm>
              <a:off x="2599374" y="0"/>
              <a:ext cx="2781300" cy="1091660"/>
            </a:xfrm>
            <a:custGeom>
              <a:avLst/>
              <a:gdLst/>
              <a:ahLst/>
              <a:cxnLst/>
              <a:rect l="l" t="t" r="r" b="b"/>
              <a:pathLst>
                <a:path w="2781300" h="1091660">
                  <a:moveTo>
                    <a:pt x="0" y="0"/>
                  </a:moveTo>
                  <a:lnTo>
                    <a:pt x="2781300" y="0"/>
                  </a:lnTo>
                  <a:lnTo>
                    <a:pt x="2781300" y="1091660"/>
                  </a:lnTo>
                  <a:lnTo>
                    <a:pt x="0" y="10916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0" y="0"/>
              <a:ext cx="2487304" cy="1091660"/>
            </a:xfrm>
            <a:custGeom>
              <a:avLst/>
              <a:gdLst/>
              <a:ahLst/>
              <a:cxnLst/>
              <a:rect l="l" t="t" r="r" b="b"/>
              <a:pathLst>
                <a:path w="2487304" h="1091660">
                  <a:moveTo>
                    <a:pt x="0" y="0"/>
                  </a:moveTo>
                  <a:lnTo>
                    <a:pt x="2487304" y="0"/>
                  </a:lnTo>
                  <a:lnTo>
                    <a:pt x="2487304" y="1091660"/>
                  </a:lnTo>
                  <a:lnTo>
                    <a:pt x="0" y="1091660"/>
                  </a:lnTo>
                  <a:lnTo>
                    <a:pt x="0" y="0"/>
                  </a:lnTo>
                  <a:close/>
                </a:path>
              </a:pathLst>
            </a:custGeom>
            <a:blipFill>
              <a:blip r:embed="rId8">
                <a:extLst>
                  <a:ext uri="{96DAC541-7B7A-43D3-8B79-37D633B846F1}">
                    <asvg:svgBlip xmlns:asvg="http://schemas.microsoft.com/office/drawing/2016/SVG/main" r:embed="rId9"/>
                  </a:ext>
                </a:extLst>
              </a:blip>
              <a:stretch>
                <a:fillRect r="-11819"/>
              </a:stretch>
            </a:blipFill>
          </p:spPr>
        </p:sp>
      </p:grpSp>
      <p:sp>
        <p:nvSpPr>
          <p:cNvPr id="23" name="Freeform 23"/>
          <p:cNvSpPr/>
          <p:nvPr/>
        </p:nvSpPr>
        <p:spPr>
          <a:xfrm>
            <a:off x="-465592" y="9677400"/>
            <a:ext cx="2085975" cy="818745"/>
          </a:xfrm>
          <a:custGeom>
            <a:avLst/>
            <a:gdLst/>
            <a:ahLst/>
            <a:cxnLst/>
            <a:rect l="l" t="t" r="r" b="b"/>
            <a:pathLst>
              <a:path w="2085975" h="818745">
                <a:moveTo>
                  <a:pt x="0" y="0"/>
                </a:moveTo>
                <a:lnTo>
                  <a:pt x="2085975" y="0"/>
                </a:lnTo>
                <a:lnTo>
                  <a:pt x="2085975" y="818745"/>
                </a:lnTo>
                <a:lnTo>
                  <a:pt x="0" y="8187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Freeform 24"/>
          <p:cNvSpPr/>
          <p:nvPr/>
        </p:nvSpPr>
        <p:spPr>
          <a:xfrm>
            <a:off x="17707066" y="9677400"/>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6" name="TextBox 26"/>
          <p:cNvSpPr txBox="1"/>
          <p:nvPr/>
        </p:nvSpPr>
        <p:spPr>
          <a:xfrm>
            <a:off x="1013984" y="5292189"/>
            <a:ext cx="2960914" cy="523875"/>
          </a:xfrm>
          <a:prstGeom prst="rect">
            <a:avLst/>
          </a:prstGeom>
        </p:spPr>
        <p:txBody>
          <a:bodyPr lIns="0" tIns="0" rIns="0" bIns="0" rtlCol="0" anchor="t">
            <a:spAutoFit/>
          </a:bodyPr>
          <a:lstStyle/>
          <a:p>
            <a:pPr algn="l">
              <a:lnSpc>
                <a:spcPts val="4200"/>
              </a:lnSpc>
            </a:pPr>
            <a:r>
              <a:rPr lang="en-US" sz="3000" b="1" dirty="0">
                <a:solidFill>
                  <a:srgbClr val="FFFFFF"/>
                </a:solidFill>
                <a:latin typeface="TT Norms Bold"/>
                <a:ea typeface="TT Norms Bold"/>
                <a:cs typeface="TT Norms Bold"/>
                <a:sym typeface="TT Norms Bold"/>
              </a:rPr>
              <a:t>Final Notes</a:t>
            </a:r>
          </a:p>
        </p:txBody>
      </p:sp>
      <p:sp>
        <p:nvSpPr>
          <p:cNvPr id="27" name="TextBox 27"/>
          <p:cNvSpPr txBox="1"/>
          <p:nvPr/>
        </p:nvSpPr>
        <p:spPr>
          <a:xfrm>
            <a:off x="-99038" y="2623908"/>
            <a:ext cx="11213426" cy="1813317"/>
          </a:xfrm>
          <a:prstGeom prst="rect">
            <a:avLst/>
          </a:prstGeom>
        </p:spPr>
        <p:txBody>
          <a:bodyPr wrap="square" lIns="0" tIns="0" rIns="0" bIns="0" rtlCol="0" anchor="t">
            <a:spAutoFit/>
          </a:bodyPr>
          <a:lstStyle/>
          <a:p>
            <a:pPr marL="215902" lvl="1" algn="l">
              <a:lnSpc>
                <a:spcPts val="2800"/>
              </a:lnSpc>
            </a:pPr>
            <a:endParaRPr lang="en-US" sz="2800" spc="10" dirty="0">
              <a:solidFill>
                <a:srgbClr val="23403D"/>
              </a:solidFill>
              <a:ea typeface="TT Norms"/>
              <a:cs typeface="TT Norms"/>
              <a:sym typeface="TT Norms"/>
            </a:endParaRPr>
          </a:p>
          <a:p>
            <a:pPr marL="215902" lvl="1" algn="l">
              <a:lnSpc>
                <a:spcPts val="2800"/>
              </a:lnSpc>
            </a:pPr>
            <a:r>
              <a:rPr lang="en-US" sz="2800" spc="10" dirty="0">
                <a:solidFill>
                  <a:srgbClr val="23403D"/>
                </a:solidFill>
                <a:ea typeface="TT Norms"/>
                <a:cs typeface="TT Norms"/>
                <a:sym typeface="TT Norms"/>
              </a:rPr>
              <a:t>By identifying gaps early on, we are now able to develop a well-grounded software requirements specification document (SRS). </a:t>
            </a:r>
          </a:p>
          <a:p>
            <a:pPr marL="215902" lvl="1" algn="l">
              <a:lnSpc>
                <a:spcPts val="2800"/>
              </a:lnSpc>
            </a:pPr>
            <a:r>
              <a:rPr lang="en-US" sz="2800" spc="10" dirty="0">
                <a:solidFill>
                  <a:srgbClr val="23403D"/>
                </a:solidFill>
                <a:ea typeface="TT Norms"/>
                <a:cs typeface="TT Norms"/>
                <a:sym typeface="TT Norms"/>
              </a:rPr>
              <a:t>This ensures that our Smart Roads app is not only technologically sound but also truly responsive to user needs and constraints</a:t>
            </a:r>
          </a:p>
        </p:txBody>
      </p:sp>
      <p:sp>
        <p:nvSpPr>
          <p:cNvPr id="28" name="TextBox 28"/>
          <p:cNvSpPr txBox="1"/>
          <p:nvPr/>
        </p:nvSpPr>
        <p:spPr>
          <a:xfrm>
            <a:off x="703412" y="6599382"/>
            <a:ext cx="7637348" cy="3137397"/>
          </a:xfrm>
          <a:prstGeom prst="rect">
            <a:avLst/>
          </a:prstGeom>
        </p:spPr>
        <p:txBody>
          <a:bodyPr lIns="0" tIns="0" rIns="0" bIns="0" rtlCol="0" anchor="t">
            <a:spAutoFit/>
          </a:bodyPr>
          <a:lstStyle/>
          <a:p>
            <a:pPr algn="l">
              <a:lnSpc>
                <a:spcPts val="3500"/>
              </a:lnSpc>
            </a:pPr>
            <a:r>
              <a:rPr lang="en-US" sz="2800" spc="12" dirty="0">
                <a:solidFill>
                  <a:srgbClr val="23403D"/>
                </a:solidFill>
                <a:latin typeface="TT Norms"/>
                <a:ea typeface="TT Norms"/>
                <a:cs typeface="TT Norms"/>
                <a:sym typeface="TT Norms"/>
              </a:rPr>
              <a:t>We are ready to proceed to system design in task 4. </a:t>
            </a:r>
          </a:p>
          <a:p>
            <a:pPr algn="l">
              <a:lnSpc>
                <a:spcPts val="3500"/>
              </a:lnSpc>
            </a:pPr>
            <a:r>
              <a:rPr lang="en-US" sz="2800" spc="12" dirty="0">
                <a:solidFill>
                  <a:srgbClr val="23403D"/>
                </a:solidFill>
                <a:latin typeface="TT Norms"/>
                <a:ea typeface="TT Norms"/>
                <a:cs typeface="TT Norms"/>
                <a:sym typeface="TT Norms"/>
              </a:rPr>
              <a:t>Final validation involved reviewing and confirming that all key stakeholder concerns were addressed .</a:t>
            </a:r>
          </a:p>
          <a:p>
            <a:pPr algn="l">
              <a:lnSpc>
                <a:spcPts val="3500"/>
              </a:lnSpc>
            </a:pPr>
            <a:r>
              <a:rPr lang="en-US" sz="2800" spc="12" dirty="0">
                <a:solidFill>
                  <a:srgbClr val="23403D"/>
                </a:solidFill>
                <a:latin typeface="TT Norms"/>
                <a:ea typeface="TT Norms"/>
                <a:cs typeface="TT Norms"/>
                <a:sym typeface="TT Norms"/>
              </a:rPr>
              <a:t>The document is now locked in for development.</a:t>
            </a:r>
          </a:p>
        </p:txBody>
      </p:sp>
      <p:grpSp>
        <p:nvGrpSpPr>
          <p:cNvPr id="29" name="Group 29"/>
          <p:cNvGrpSpPr/>
          <p:nvPr/>
        </p:nvGrpSpPr>
        <p:grpSpPr>
          <a:xfrm>
            <a:off x="1142727" y="1554381"/>
            <a:ext cx="954110" cy="943247"/>
            <a:chOff x="0" y="0"/>
            <a:chExt cx="1272147" cy="1257663"/>
          </a:xfrm>
        </p:grpSpPr>
        <p:sp>
          <p:nvSpPr>
            <p:cNvPr id="30" name="Freeform 30"/>
            <p:cNvSpPr/>
            <p:nvPr/>
          </p:nvSpPr>
          <p:spPr>
            <a:xfrm>
              <a:off x="14484" y="0"/>
              <a:ext cx="1257663" cy="1257663"/>
            </a:xfrm>
            <a:custGeom>
              <a:avLst/>
              <a:gdLst/>
              <a:ahLst/>
              <a:cxnLst/>
              <a:rect l="l" t="t" r="r" b="b"/>
              <a:pathLst>
                <a:path w="1257663" h="1257663">
                  <a:moveTo>
                    <a:pt x="0" y="0"/>
                  </a:moveTo>
                  <a:lnTo>
                    <a:pt x="1257663" y="0"/>
                  </a:lnTo>
                  <a:lnTo>
                    <a:pt x="1257663" y="1257663"/>
                  </a:lnTo>
                  <a:lnTo>
                    <a:pt x="0" y="1257663"/>
                  </a:lnTo>
                  <a:lnTo>
                    <a:pt x="0" y="0"/>
                  </a:lnTo>
                  <a:close/>
                </a:path>
              </a:pathLst>
            </a:custGeom>
            <a:blipFill>
              <a:blip r:embed="rId12">
                <a:alphaModFix amt="50000"/>
                <a:extLst>
                  <a:ext uri="{96DAC541-7B7A-43D3-8B79-37D633B846F1}">
                    <asvg:svgBlip xmlns:asvg="http://schemas.microsoft.com/office/drawing/2016/SVG/main" r:embed="rId13"/>
                  </a:ext>
                </a:extLst>
              </a:blip>
              <a:stretch>
                <a:fillRect/>
              </a:stretch>
            </a:blipFill>
            <a:ln cap="sq">
              <a:noFill/>
              <a:prstDash val="solid"/>
              <a:miter/>
            </a:ln>
          </p:spPr>
        </p:sp>
        <p:grpSp>
          <p:nvGrpSpPr>
            <p:cNvPr id="31" name="Group 31"/>
            <p:cNvGrpSpPr/>
            <p:nvPr/>
          </p:nvGrpSpPr>
          <p:grpSpPr>
            <a:xfrm>
              <a:off x="0" y="0"/>
              <a:ext cx="1033194" cy="1106201"/>
              <a:chOff x="0" y="0"/>
              <a:chExt cx="812800" cy="870234"/>
            </a:xfrm>
          </p:grpSpPr>
          <p:sp>
            <p:nvSpPr>
              <p:cNvPr id="32" name="Freeform 32"/>
              <p:cNvSpPr/>
              <p:nvPr/>
            </p:nvSpPr>
            <p:spPr>
              <a:xfrm>
                <a:off x="0" y="0"/>
                <a:ext cx="812800" cy="870234"/>
              </a:xfrm>
              <a:custGeom>
                <a:avLst/>
                <a:gdLst/>
                <a:ahLst/>
                <a:cxnLst/>
                <a:rect l="l" t="t" r="r" b="b"/>
                <a:pathLst>
                  <a:path w="812800" h="870234">
                    <a:moveTo>
                      <a:pt x="406400" y="0"/>
                    </a:moveTo>
                    <a:cubicBezTo>
                      <a:pt x="181951" y="0"/>
                      <a:pt x="0" y="194809"/>
                      <a:pt x="0" y="435117"/>
                    </a:cubicBezTo>
                    <a:cubicBezTo>
                      <a:pt x="0" y="675425"/>
                      <a:pt x="181951" y="870234"/>
                      <a:pt x="406400" y="870234"/>
                    </a:cubicBezTo>
                    <a:cubicBezTo>
                      <a:pt x="630849" y="870234"/>
                      <a:pt x="812800" y="675425"/>
                      <a:pt x="812800" y="435117"/>
                    </a:cubicBezTo>
                    <a:cubicBezTo>
                      <a:pt x="812800" y="194809"/>
                      <a:pt x="630849" y="0"/>
                      <a:pt x="406400" y="0"/>
                    </a:cubicBezTo>
                    <a:close/>
                  </a:path>
                </a:pathLst>
              </a:custGeom>
              <a:solidFill>
                <a:srgbClr val="23403D"/>
              </a:solidFill>
            </p:spPr>
          </p:sp>
          <p:sp>
            <p:nvSpPr>
              <p:cNvPr id="33" name="TextBox 33"/>
              <p:cNvSpPr txBox="1"/>
              <p:nvPr/>
            </p:nvSpPr>
            <p:spPr>
              <a:xfrm>
                <a:off x="76200" y="24434"/>
                <a:ext cx="660400" cy="764215"/>
              </a:xfrm>
              <a:prstGeom prst="rect">
                <a:avLst/>
              </a:prstGeom>
            </p:spPr>
            <p:txBody>
              <a:bodyPr lIns="50800" tIns="50800" rIns="50800" bIns="50800" rtlCol="0" anchor="ctr"/>
              <a:lstStyle/>
              <a:p>
                <a:pPr algn="ctr">
                  <a:lnSpc>
                    <a:spcPts val="4479"/>
                  </a:lnSpc>
                </a:pPr>
                <a:r>
                  <a:rPr lang="en-US" sz="3199" b="1" dirty="0">
                    <a:solidFill>
                      <a:srgbClr val="FFFFFF"/>
                    </a:solidFill>
                    <a:latin typeface="Canva Sans Bold"/>
                    <a:ea typeface="Canva Sans Bold"/>
                    <a:cs typeface="Canva Sans Bold"/>
                    <a:sym typeface="Canva Sans Bold"/>
                  </a:rPr>
                  <a:t>07</a:t>
                </a:r>
              </a:p>
            </p:txBody>
          </p:sp>
        </p:grpSp>
      </p:grpSp>
    </p:spTree>
    <p:extLst>
      <p:ext uri="{BB962C8B-B14F-4D97-AF65-F5344CB8AC3E}">
        <p14:creationId xmlns:p14="http://schemas.microsoft.com/office/powerpoint/2010/main" val="1209647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1251700" y="-968683"/>
            <a:ext cx="13168026" cy="11316273"/>
            <a:chOff x="0" y="0"/>
            <a:chExt cx="812800" cy="698500"/>
          </a:xfrm>
          <a:solidFill>
            <a:schemeClr val="accent3">
              <a:lumMod val="75000"/>
            </a:schemeClr>
          </a:solidFill>
        </p:grpSpPr>
        <p:sp>
          <p:nvSpPr>
            <p:cNvPr id="4" name="Freeform 4"/>
            <p:cNvSpPr/>
            <p:nvPr/>
          </p:nvSpPr>
          <p:spPr>
            <a:xfrm>
              <a:off x="3387" y="0"/>
              <a:ext cx="806026" cy="698500"/>
            </a:xfrm>
            <a:custGeom>
              <a:avLst/>
              <a:gdLst/>
              <a:ahLst/>
              <a:cxnLst/>
              <a:rect l="l" t="t" r="r" b="b"/>
              <a:pathLst>
                <a:path w="806026" h="698500">
                  <a:moveTo>
                    <a:pt x="800543" y="364495"/>
                  </a:moveTo>
                  <a:lnTo>
                    <a:pt x="615083" y="683255"/>
                  </a:lnTo>
                  <a:cubicBezTo>
                    <a:pt x="609591" y="692693"/>
                    <a:pt x="599495" y="698500"/>
                    <a:pt x="588575" y="698500"/>
                  </a:cubicBezTo>
                  <a:lnTo>
                    <a:pt x="217451" y="698500"/>
                  </a:lnTo>
                  <a:cubicBezTo>
                    <a:pt x="206531" y="698500"/>
                    <a:pt x="196435" y="692693"/>
                    <a:pt x="190943" y="683255"/>
                  </a:cubicBezTo>
                  <a:lnTo>
                    <a:pt x="5483" y="364495"/>
                  </a:lnTo>
                  <a:cubicBezTo>
                    <a:pt x="0" y="355071"/>
                    <a:pt x="0" y="343429"/>
                    <a:pt x="5483" y="334005"/>
                  </a:cubicBezTo>
                  <a:lnTo>
                    <a:pt x="190943" y="15245"/>
                  </a:lnTo>
                  <a:cubicBezTo>
                    <a:pt x="196435" y="5807"/>
                    <a:pt x="206531" y="0"/>
                    <a:pt x="217451" y="0"/>
                  </a:cubicBezTo>
                  <a:lnTo>
                    <a:pt x="588575" y="0"/>
                  </a:lnTo>
                  <a:cubicBezTo>
                    <a:pt x="599495" y="0"/>
                    <a:pt x="609591" y="5807"/>
                    <a:pt x="615083" y="15245"/>
                  </a:cubicBezTo>
                  <a:lnTo>
                    <a:pt x="800543" y="334005"/>
                  </a:lnTo>
                  <a:cubicBezTo>
                    <a:pt x="806026" y="343429"/>
                    <a:pt x="806026" y="355071"/>
                    <a:pt x="800543" y="364495"/>
                  </a:cubicBezTo>
                  <a:close/>
                </a:path>
              </a:pathLst>
            </a:custGeom>
            <a:grpFill/>
          </p:spPr>
        </p:sp>
        <p:sp>
          <p:nvSpPr>
            <p:cNvPr id="5" name="TextBox 5"/>
            <p:cNvSpPr txBox="1"/>
            <p:nvPr/>
          </p:nvSpPr>
          <p:spPr>
            <a:xfrm>
              <a:off x="114300" y="-66675"/>
              <a:ext cx="584200" cy="765175"/>
            </a:xfrm>
            <a:prstGeom prst="rect">
              <a:avLst/>
            </a:prstGeom>
            <a:grpFill/>
          </p:spPr>
          <p:txBody>
            <a:bodyPr lIns="50800" tIns="50800" rIns="50800" bIns="50800" rtlCol="0" anchor="ctr"/>
            <a:lstStyle/>
            <a:p>
              <a:pPr algn="ctr">
                <a:lnSpc>
                  <a:spcPts val="3750"/>
                </a:lnSpc>
              </a:pPr>
              <a:endParaRPr/>
            </a:p>
          </p:txBody>
        </p:sp>
      </p:grpSp>
      <p:grpSp>
        <p:nvGrpSpPr>
          <p:cNvPr id="6" name="Group 6"/>
          <p:cNvGrpSpPr/>
          <p:nvPr/>
        </p:nvGrpSpPr>
        <p:grpSpPr>
          <a:xfrm>
            <a:off x="14027744" y="-3591229"/>
            <a:ext cx="13708112" cy="11783448"/>
            <a:chOff x="0" y="0"/>
            <a:chExt cx="812800" cy="698680"/>
          </a:xfrm>
          <a:solidFill>
            <a:schemeClr val="accent2">
              <a:lumMod val="75000"/>
            </a:schemeClr>
          </a:solidFill>
        </p:grpSpPr>
        <p:sp>
          <p:nvSpPr>
            <p:cNvPr id="7" name="Freeform 7"/>
            <p:cNvSpPr/>
            <p:nvPr/>
          </p:nvSpPr>
          <p:spPr>
            <a:xfrm>
              <a:off x="3253" y="0"/>
              <a:ext cx="806295" cy="698680"/>
            </a:xfrm>
            <a:custGeom>
              <a:avLst/>
              <a:gdLst/>
              <a:ahLst/>
              <a:cxnLst/>
              <a:rect l="l" t="t" r="r" b="b"/>
              <a:pathLst>
                <a:path w="806295" h="698680">
                  <a:moveTo>
                    <a:pt x="801028" y="363986"/>
                  </a:moveTo>
                  <a:lnTo>
                    <a:pt x="614866" y="684035"/>
                  </a:lnTo>
                  <a:cubicBezTo>
                    <a:pt x="609592" y="693102"/>
                    <a:pt x="599894" y="698680"/>
                    <a:pt x="589404" y="698680"/>
                  </a:cubicBezTo>
                  <a:lnTo>
                    <a:pt x="216890" y="698680"/>
                  </a:lnTo>
                  <a:cubicBezTo>
                    <a:pt x="206400" y="698680"/>
                    <a:pt x="196702" y="693102"/>
                    <a:pt x="191428" y="684035"/>
                  </a:cubicBezTo>
                  <a:lnTo>
                    <a:pt x="5266" y="363986"/>
                  </a:lnTo>
                  <a:cubicBezTo>
                    <a:pt x="0" y="354932"/>
                    <a:pt x="0" y="343748"/>
                    <a:pt x="5266" y="334694"/>
                  </a:cubicBezTo>
                  <a:lnTo>
                    <a:pt x="191428" y="14646"/>
                  </a:lnTo>
                  <a:cubicBezTo>
                    <a:pt x="196702" y="5578"/>
                    <a:pt x="206400" y="0"/>
                    <a:pt x="216890" y="0"/>
                  </a:cubicBezTo>
                  <a:lnTo>
                    <a:pt x="589404" y="0"/>
                  </a:lnTo>
                  <a:cubicBezTo>
                    <a:pt x="599894" y="0"/>
                    <a:pt x="609592" y="5578"/>
                    <a:pt x="614866" y="14646"/>
                  </a:cubicBezTo>
                  <a:lnTo>
                    <a:pt x="801028" y="334694"/>
                  </a:lnTo>
                  <a:cubicBezTo>
                    <a:pt x="806294" y="343748"/>
                    <a:pt x="806294" y="354932"/>
                    <a:pt x="801028" y="363986"/>
                  </a:cubicBezTo>
                  <a:close/>
                </a:path>
              </a:pathLst>
            </a:custGeom>
            <a:grpFill/>
          </p:spPr>
        </p:sp>
        <p:sp>
          <p:nvSpPr>
            <p:cNvPr id="8" name="TextBox 8"/>
            <p:cNvSpPr txBox="1"/>
            <p:nvPr/>
          </p:nvSpPr>
          <p:spPr>
            <a:xfrm>
              <a:off x="114300" y="-66675"/>
              <a:ext cx="584200" cy="765355"/>
            </a:xfrm>
            <a:prstGeom prst="rect">
              <a:avLst/>
            </a:prstGeom>
            <a:grpFill/>
          </p:spPr>
          <p:txBody>
            <a:bodyPr lIns="50800" tIns="50800" rIns="50800" bIns="50800" rtlCol="0" anchor="ctr"/>
            <a:lstStyle/>
            <a:p>
              <a:pPr algn="ctr">
                <a:lnSpc>
                  <a:spcPts val="3750"/>
                </a:lnSpc>
              </a:pPr>
              <a:endParaRPr/>
            </a:p>
          </p:txBody>
        </p:sp>
      </p:grpSp>
      <p:grpSp>
        <p:nvGrpSpPr>
          <p:cNvPr id="9" name="Group 9"/>
          <p:cNvGrpSpPr/>
          <p:nvPr/>
        </p:nvGrpSpPr>
        <p:grpSpPr>
          <a:xfrm>
            <a:off x="-1230050" y="-2542361"/>
            <a:ext cx="13168527" cy="4196968"/>
            <a:chOff x="0" y="0"/>
            <a:chExt cx="2191634" cy="698500"/>
          </a:xfrm>
        </p:grpSpPr>
        <p:sp>
          <p:nvSpPr>
            <p:cNvPr id="10" name="Freeform 10"/>
            <p:cNvSpPr/>
            <p:nvPr/>
          </p:nvSpPr>
          <p:spPr>
            <a:xfrm>
              <a:off x="3838" y="0"/>
              <a:ext cx="2183957" cy="698500"/>
            </a:xfrm>
            <a:custGeom>
              <a:avLst/>
              <a:gdLst/>
              <a:ahLst/>
              <a:cxnLst/>
              <a:rect l="l" t="t" r="r" b="b"/>
              <a:pathLst>
                <a:path w="2183957" h="698500">
                  <a:moveTo>
                    <a:pt x="2177743" y="366527"/>
                  </a:moveTo>
                  <a:lnTo>
                    <a:pt x="1994648" y="681223"/>
                  </a:lnTo>
                  <a:cubicBezTo>
                    <a:pt x="1988424" y="691919"/>
                    <a:pt x="1976982" y="698500"/>
                    <a:pt x="1964607" y="698500"/>
                  </a:cubicBezTo>
                  <a:lnTo>
                    <a:pt x="219351" y="698500"/>
                  </a:lnTo>
                  <a:cubicBezTo>
                    <a:pt x="206975" y="698500"/>
                    <a:pt x="195533" y="691919"/>
                    <a:pt x="189310" y="681223"/>
                  </a:cubicBezTo>
                  <a:lnTo>
                    <a:pt x="6214" y="366527"/>
                  </a:lnTo>
                  <a:cubicBezTo>
                    <a:pt x="0" y="355847"/>
                    <a:pt x="0" y="342653"/>
                    <a:pt x="6214" y="331973"/>
                  </a:cubicBezTo>
                  <a:lnTo>
                    <a:pt x="189310" y="17277"/>
                  </a:lnTo>
                  <a:cubicBezTo>
                    <a:pt x="195533" y="6581"/>
                    <a:pt x="206975" y="0"/>
                    <a:pt x="219351" y="0"/>
                  </a:cubicBezTo>
                  <a:lnTo>
                    <a:pt x="1964607" y="0"/>
                  </a:lnTo>
                  <a:cubicBezTo>
                    <a:pt x="1976982" y="0"/>
                    <a:pt x="1988424" y="6581"/>
                    <a:pt x="1994648" y="17277"/>
                  </a:cubicBezTo>
                  <a:lnTo>
                    <a:pt x="2177743" y="331973"/>
                  </a:lnTo>
                  <a:cubicBezTo>
                    <a:pt x="2183957" y="342653"/>
                    <a:pt x="2183957" y="355847"/>
                    <a:pt x="2177743" y="366527"/>
                  </a:cubicBezTo>
                  <a:close/>
                </a:path>
              </a:pathLst>
            </a:custGeom>
            <a:solidFill>
              <a:srgbClr val="E9E9E9">
                <a:alpha val="61961"/>
              </a:srgbClr>
            </a:solidFill>
          </p:spPr>
        </p:sp>
        <p:sp>
          <p:nvSpPr>
            <p:cNvPr id="11" name="TextBox 11"/>
            <p:cNvSpPr txBox="1"/>
            <p:nvPr/>
          </p:nvSpPr>
          <p:spPr>
            <a:xfrm>
              <a:off x="114300" y="-66675"/>
              <a:ext cx="1963034" cy="765175"/>
            </a:xfrm>
            <a:prstGeom prst="rect">
              <a:avLst/>
            </a:prstGeom>
          </p:spPr>
          <p:txBody>
            <a:bodyPr lIns="50800" tIns="50800" rIns="50800" bIns="50800" rtlCol="0" anchor="ctr"/>
            <a:lstStyle/>
            <a:p>
              <a:pPr algn="ctr">
                <a:lnSpc>
                  <a:spcPts val="3750"/>
                </a:lnSpc>
              </a:pPr>
              <a:endParaRPr/>
            </a:p>
          </p:txBody>
        </p:sp>
      </p:grpSp>
      <p:grpSp>
        <p:nvGrpSpPr>
          <p:cNvPr id="12" name="Group 12"/>
          <p:cNvGrpSpPr/>
          <p:nvPr/>
        </p:nvGrpSpPr>
        <p:grpSpPr>
          <a:xfrm>
            <a:off x="-2774867" y="-2385574"/>
            <a:ext cx="13424186" cy="4395165"/>
            <a:chOff x="0" y="0"/>
            <a:chExt cx="2133434" cy="698500"/>
          </a:xfrm>
          <a:solidFill>
            <a:schemeClr val="accent6">
              <a:lumMod val="50000"/>
            </a:schemeClr>
          </a:solidFill>
        </p:grpSpPr>
        <p:sp>
          <p:nvSpPr>
            <p:cNvPr id="13" name="Freeform 13"/>
            <p:cNvSpPr/>
            <p:nvPr/>
          </p:nvSpPr>
          <p:spPr>
            <a:xfrm>
              <a:off x="1661" y="0"/>
              <a:ext cx="2130112" cy="698500"/>
            </a:xfrm>
            <a:custGeom>
              <a:avLst/>
              <a:gdLst/>
              <a:ahLst/>
              <a:cxnLst/>
              <a:rect l="l" t="t" r="r" b="b"/>
              <a:pathLst>
                <a:path w="2130112" h="698500">
                  <a:moveTo>
                    <a:pt x="2127423" y="356727"/>
                  </a:moveTo>
                  <a:lnTo>
                    <a:pt x="1932923" y="691023"/>
                  </a:lnTo>
                  <a:cubicBezTo>
                    <a:pt x="1930230" y="695652"/>
                    <a:pt x="1925278" y="698500"/>
                    <a:pt x="1919922" y="698500"/>
                  </a:cubicBezTo>
                  <a:lnTo>
                    <a:pt x="210190" y="698500"/>
                  </a:lnTo>
                  <a:cubicBezTo>
                    <a:pt x="204834" y="698500"/>
                    <a:pt x="199882" y="695652"/>
                    <a:pt x="197189" y="691023"/>
                  </a:cubicBezTo>
                  <a:lnTo>
                    <a:pt x="2689" y="356727"/>
                  </a:lnTo>
                  <a:cubicBezTo>
                    <a:pt x="0" y="352105"/>
                    <a:pt x="0" y="346395"/>
                    <a:pt x="2689" y="341773"/>
                  </a:cubicBezTo>
                  <a:lnTo>
                    <a:pt x="197189" y="7477"/>
                  </a:lnTo>
                  <a:cubicBezTo>
                    <a:pt x="199882" y="2848"/>
                    <a:pt x="204834" y="0"/>
                    <a:pt x="210190" y="0"/>
                  </a:cubicBezTo>
                  <a:lnTo>
                    <a:pt x="1919922" y="0"/>
                  </a:lnTo>
                  <a:cubicBezTo>
                    <a:pt x="1925278" y="0"/>
                    <a:pt x="1930230" y="2848"/>
                    <a:pt x="1932923" y="7477"/>
                  </a:cubicBezTo>
                  <a:lnTo>
                    <a:pt x="2127423" y="341773"/>
                  </a:lnTo>
                  <a:cubicBezTo>
                    <a:pt x="2130112" y="346395"/>
                    <a:pt x="2130112" y="352105"/>
                    <a:pt x="2127423" y="356727"/>
                  </a:cubicBezTo>
                  <a:close/>
                </a:path>
              </a:pathLst>
            </a:custGeom>
            <a:grpFill/>
          </p:spPr>
        </p:sp>
        <p:sp>
          <p:nvSpPr>
            <p:cNvPr id="14" name="TextBox 14"/>
            <p:cNvSpPr txBox="1"/>
            <p:nvPr/>
          </p:nvSpPr>
          <p:spPr>
            <a:xfrm>
              <a:off x="114300" y="-66675"/>
              <a:ext cx="1904834" cy="765175"/>
            </a:xfrm>
            <a:prstGeom prst="rect">
              <a:avLst/>
            </a:prstGeom>
            <a:grpFill/>
          </p:spPr>
          <p:txBody>
            <a:bodyPr lIns="50800" tIns="50800" rIns="50800" bIns="50800" rtlCol="0" anchor="ctr"/>
            <a:lstStyle/>
            <a:p>
              <a:pPr algn="ctr">
                <a:lnSpc>
                  <a:spcPts val="3750"/>
                </a:lnSpc>
              </a:pPr>
              <a:endParaRPr/>
            </a:p>
          </p:txBody>
        </p:sp>
      </p:grpSp>
      <p:grpSp>
        <p:nvGrpSpPr>
          <p:cNvPr id="15" name="Group 15"/>
          <p:cNvGrpSpPr/>
          <p:nvPr/>
        </p:nvGrpSpPr>
        <p:grpSpPr>
          <a:xfrm>
            <a:off x="1174750" y="4013954"/>
            <a:ext cx="1762697" cy="870929"/>
            <a:chOff x="0" y="-2844"/>
            <a:chExt cx="2350262" cy="1161238"/>
          </a:xfrm>
        </p:grpSpPr>
        <p:sp>
          <p:nvSpPr>
            <p:cNvPr id="16" name="Freeform 16"/>
            <p:cNvSpPr/>
            <p:nvPr/>
          </p:nvSpPr>
          <p:spPr>
            <a:xfrm>
              <a:off x="0" y="637254"/>
              <a:ext cx="2350262" cy="521140"/>
            </a:xfrm>
            <a:custGeom>
              <a:avLst/>
              <a:gdLst/>
              <a:ahLst/>
              <a:cxnLst/>
              <a:rect l="l" t="t" r="r" b="b"/>
              <a:pathLst>
                <a:path w="2350262" h="521140">
                  <a:moveTo>
                    <a:pt x="0" y="0"/>
                  </a:moveTo>
                  <a:lnTo>
                    <a:pt x="2350262" y="0"/>
                  </a:lnTo>
                  <a:lnTo>
                    <a:pt x="2350262" y="521140"/>
                  </a:lnTo>
                  <a:lnTo>
                    <a:pt x="0" y="521140"/>
                  </a:lnTo>
                  <a:lnTo>
                    <a:pt x="0" y="0"/>
                  </a:lnTo>
                  <a:close/>
                </a:path>
              </a:pathLst>
            </a:custGeom>
            <a:blipFill>
              <a:blip r:embed="rId3">
                <a:alphaModFix amt="50000"/>
                <a:extLst>
                  <a:ext uri="{96DAC541-7B7A-43D3-8B79-37D633B846F1}">
                    <asvg:svgBlip xmlns:asvg="http://schemas.microsoft.com/office/drawing/2016/SVG/main" r:embed="rId4"/>
                  </a:ext>
                </a:extLst>
              </a:blip>
              <a:stretch>
                <a:fillRect t="-157624"/>
              </a:stretch>
            </a:blipFill>
            <a:ln cap="sq">
              <a:noFill/>
              <a:prstDash val="solid"/>
              <a:miter/>
            </a:ln>
          </p:spPr>
        </p:sp>
        <p:grpSp>
          <p:nvGrpSpPr>
            <p:cNvPr id="17" name="Group 17"/>
            <p:cNvGrpSpPr/>
            <p:nvPr/>
          </p:nvGrpSpPr>
          <p:grpSpPr>
            <a:xfrm>
              <a:off x="198560" y="-2844"/>
              <a:ext cx="1963920" cy="820824"/>
              <a:chOff x="0" y="-551"/>
              <a:chExt cx="380459" cy="159014"/>
            </a:xfrm>
          </p:grpSpPr>
          <p:sp>
            <p:nvSpPr>
              <p:cNvPr id="18" name="Freeform 18"/>
              <p:cNvSpPr/>
              <p:nvPr/>
            </p:nvSpPr>
            <p:spPr>
              <a:xfrm>
                <a:off x="0" y="0"/>
                <a:ext cx="380459" cy="158463"/>
              </a:xfrm>
              <a:custGeom>
                <a:avLst/>
                <a:gdLst/>
                <a:ahLst/>
                <a:cxnLst/>
                <a:rect l="l" t="t" r="r" b="b"/>
                <a:pathLst>
                  <a:path w="380459" h="158463">
                    <a:moveTo>
                      <a:pt x="79231" y="0"/>
                    </a:moveTo>
                    <a:lnTo>
                      <a:pt x="301228" y="0"/>
                    </a:lnTo>
                    <a:cubicBezTo>
                      <a:pt x="322241" y="0"/>
                      <a:pt x="342394" y="8348"/>
                      <a:pt x="357253" y="23206"/>
                    </a:cubicBezTo>
                    <a:cubicBezTo>
                      <a:pt x="372112" y="38065"/>
                      <a:pt x="380459" y="58218"/>
                      <a:pt x="380459" y="79231"/>
                    </a:cubicBezTo>
                    <a:lnTo>
                      <a:pt x="380459" y="79231"/>
                    </a:lnTo>
                    <a:cubicBezTo>
                      <a:pt x="380459" y="122990"/>
                      <a:pt x="344986" y="158463"/>
                      <a:pt x="301228" y="158463"/>
                    </a:cubicBezTo>
                    <a:lnTo>
                      <a:pt x="79231" y="158463"/>
                    </a:lnTo>
                    <a:cubicBezTo>
                      <a:pt x="35473" y="158463"/>
                      <a:pt x="0" y="122990"/>
                      <a:pt x="0" y="79231"/>
                    </a:cubicBezTo>
                    <a:lnTo>
                      <a:pt x="0" y="79231"/>
                    </a:lnTo>
                    <a:cubicBezTo>
                      <a:pt x="0" y="35473"/>
                      <a:pt x="35473" y="0"/>
                      <a:pt x="79231" y="0"/>
                    </a:cubicBezTo>
                    <a:close/>
                  </a:path>
                </a:pathLst>
              </a:custGeom>
              <a:solidFill>
                <a:srgbClr val="1D7363"/>
              </a:solidFill>
            </p:spPr>
          </p:sp>
          <p:sp>
            <p:nvSpPr>
              <p:cNvPr id="19" name="TextBox 19"/>
              <p:cNvSpPr txBox="1"/>
              <p:nvPr/>
            </p:nvSpPr>
            <p:spPr>
              <a:xfrm>
                <a:off x="0" y="-551"/>
                <a:ext cx="380459" cy="159014"/>
              </a:xfrm>
              <a:prstGeom prst="rect">
                <a:avLst/>
              </a:prstGeom>
            </p:spPr>
            <p:txBody>
              <a:bodyPr lIns="50800" tIns="50800" rIns="50800" bIns="50800" rtlCol="0" anchor="ctr"/>
              <a:lstStyle/>
              <a:p>
                <a:pPr algn="ctr">
                  <a:lnSpc>
                    <a:spcPts val="3750"/>
                  </a:lnSpc>
                </a:pPr>
                <a:r>
                  <a:rPr lang="en-US" sz="2500" b="1" dirty="0">
                    <a:solidFill>
                      <a:srgbClr val="FFFFFF"/>
                    </a:solidFill>
                    <a:latin typeface="TT Norms Bold"/>
                    <a:ea typeface="TT Norms Bold"/>
                    <a:cs typeface="TT Norms Bold"/>
                    <a:sym typeface="TT Norms Bold"/>
                  </a:rPr>
                  <a:t>Task 3</a:t>
                </a:r>
              </a:p>
            </p:txBody>
          </p:sp>
        </p:grpSp>
      </p:grpSp>
      <p:sp>
        <p:nvSpPr>
          <p:cNvPr id="20" name="Freeform 20"/>
          <p:cNvSpPr/>
          <p:nvPr/>
        </p:nvSpPr>
        <p:spPr>
          <a:xfrm>
            <a:off x="15185256" y="9686925"/>
            <a:ext cx="3111500" cy="1221264"/>
          </a:xfrm>
          <a:custGeom>
            <a:avLst/>
            <a:gdLst/>
            <a:ahLst/>
            <a:cxnLst/>
            <a:rect l="l" t="t" r="r" b="b"/>
            <a:pathLst>
              <a:path w="3111500" h="1221264">
                <a:moveTo>
                  <a:pt x="0" y="0"/>
                </a:moveTo>
                <a:lnTo>
                  <a:pt x="3111500" y="0"/>
                </a:lnTo>
                <a:lnTo>
                  <a:pt x="3111500" y="1221263"/>
                </a:lnTo>
                <a:lnTo>
                  <a:pt x="0" y="12212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1" name="Group 21"/>
          <p:cNvGrpSpPr/>
          <p:nvPr/>
        </p:nvGrpSpPr>
        <p:grpSpPr>
          <a:xfrm rot="-10800000">
            <a:off x="17529758" y="-2050875"/>
            <a:ext cx="3352042" cy="2933037"/>
            <a:chOff x="0" y="0"/>
            <a:chExt cx="812800" cy="711200"/>
          </a:xfrm>
        </p:grpSpPr>
        <p:sp>
          <p:nvSpPr>
            <p:cNvPr id="22" name="Freeform 22"/>
            <p:cNvSpPr/>
            <p:nvPr/>
          </p:nvSpPr>
          <p:spPr>
            <a:xfrm>
              <a:off x="27265" y="40210"/>
              <a:ext cx="758270" cy="670990"/>
            </a:xfrm>
            <a:custGeom>
              <a:avLst/>
              <a:gdLst/>
              <a:ahLst/>
              <a:cxnLst/>
              <a:rect l="l" t="t" r="r" b="b"/>
              <a:pathLst>
                <a:path w="758270" h="670990">
                  <a:moveTo>
                    <a:pt x="413512" y="19949"/>
                  </a:moveTo>
                  <a:lnTo>
                    <a:pt x="751158" y="610831"/>
                  </a:lnTo>
                  <a:cubicBezTo>
                    <a:pt x="758270" y="623276"/>
                    <a:pt x="758219" y="638565"/>
                    <a:pt x="751024" y="650963"/>
                  </a:cubicBezTo>
                  <a:cubicBezTo>
                    <a:pt x="743830" y="663360"/>
                    <a:pt x="730580" y="670990"/>
                    <a:pt x="716247" y="670990"/>
                  </a:cubicBezTo>
                  <a:lnTo>
                    <a:pt x="42023" y="670990"/>
                  </a:lnTo>
                  <a:cubicBezTo>
                    <a:pt x="27690" y="670990"/>
                    <a:pt x="14440" y="663360"/>
                    <a:pt x="7246" y="650963"/>
                  </a:cubicBezTo>
                  <a:cubicBezTo>
                    <a:pt x="51" y="638565"/>
                    <a:pt x="0" y="623276"/>
                    <a:pt x="7112" y="610831"/>
                  </a:cubicBezTo>
                  <a:lnTo>
                    <a:pt x="344758" y="19949"/>
                  </a:lnTo>
                  <a:cubicBezTo>
                    <a:pt x="351808" y="7613"/>
                    <a:pt x="364927" y="0"/>
                    <a:pt x="379135" y="0"/>
                  </a:cubicBezTo>
                  <a:cubicBezTo>
                    <a:pt x="393343" y="0"/>
                    <a:pt x="406462" y="7613"/>
                    <a:pt x="413512" y="19949"/>
                  </a:cubicBezTo>
                  <a:close/>
                </a:path>
              </a:pathLst>
            </a:custGeom>
            <a:solidFill>
              <a:srgbClr val="23403D">
                <a:alpha val="89804"/>
              </a:srgbClr>
            </a:solidFill>
          </p:spPr>
        </p:sp>
        <p:sp>
          <p:nvSpPr>
            <p:cNvPr id="23" name="TextBox 23"/>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sp>
        <p:nvSpPr>
          <p:cNvPr id="24" name="Freeform 24"/>
          <p:cNvSpPr/>
          <p:nvPr/>
        </p:nvSpPr>
        <p:spPr>
          <a:xfrm>
            <a:off x="0" y="271530"/>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Freeform 25"/>
          <p:cNvSpPr/>
          <p:nvPr/>
        </p:nvSpPr>
        <p:spPr>
          <a:xfrm>
            <a:off x="15615187" y="-2501277"/>
            <a:ext cx="4656068" cy="4114800"/>
          </a:xfrm>
          <a:custGeom>
            <a:avLst/>
            <a:gdLst/>
            <a:ahLst/>
            <a:cxnLst/>
            <a:rect l="l" t="t" r="r" b="b"/>
            <a:pathLst>
              <a:path w="4656068" h="4114800">
                <a:moveTo>
                  <a:pt x="0" y="0"/>
                </a:moveTo>
                <a:lnTo>
                  <a:pt x="4656068" y="0"/>
                </a:lnTo>
                <a:lnTo>
                  <a:pt x="465606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6" name="Freeform 26" descr="jhjh"/>
          <p:cNvSpPr/>
          <p:nvPr/>
        </p:nvSpPr>
        <p:spPr>
          <a:xfrm>
            <a:off x="15185256" y="-339102"/>
            <a:ext cx="3111500" cy="1221264"/>
          </a:xfrm>
          <a:custGeom>
            <a:avLst/>
            <a:gdLst/>
            <a:ahLst/>
            <a:cxnLst/>
            <a:rect l="l" t="t" r="r" b="b"/>
            <a:pathLst>
              <a:path w="3111500" h="1221264">
                <a:moveTo>
                  <a:pt x="0" y="0"/>
                </a:moveTo>
                <a:lnTo>
                  <a:pt x="3111500" y="0"/>
                </a:lnTo>
                <a:lnTo>
                  <a:pt x="3111500" y="1221264"/>
                </a:lnTo>
                <a:lnTo>
                  <a:pt x="0" y="12212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a:off x="10477677" y="1250453"/>
            <a:ext cx="7486261" cy="6878003"/>
          </a:xfrm>
          <a:custGeom>
            <a:avLst/>
            <a:gdLst/>
            <a:ahLst/>
            <a:cxnLst/>
            <a:rect l="l" t="t" r="r" b="b"/>
            <a:pathLst>
              <a:path w="7486261" h="6878003">
                <a:moveTo>
                  <a:pt x="0" y="0"/>
                </a:moveTo>
                <a:lnTo>
                  <a:pt x="7486261" y="0"/>
                </a:lnTo>
                <a:lnTo>
                  <a:pt x="7486261" y="6878002"/>
                </a:lnTo>
                <a:lnTo>
                  <a:pt x="0" y="687800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33" name="Freeform 33"/>
          <p:cNvSpPr/>
          <p:nvPr/>
        </p:nvSpPr>
        <p:spPr>
          <a:xfrm>
            <a:off x="1587533" y="637880"/>
            <a:ext cx="1031773" cy="990502"/>
          </a:xfrm>
          <a:custGeom>
            <a:avLst/>
            <a:gdLst/>
            <a:ahLst/>
            <a:cxnLst/>
            <a:rect l="l" t="t" r="r" b="b"/>
            <a:pathLst>
              <a:path w="1031773" h="990502">
                <a:moveTo>
                  <a:pt x="0" y="0"/>
                </a:moveTo>
                <a:lnTo>
                  <a:pt x="1031773" y="0"/>
                </a:lnTo>
                <a:lnTo>
                  <a:pt x="1031773" y="990502"/>
                </a:lnTo>
                <a:lnTo>
                  <a:pt x="0" y="990502"/>
                </a:lnTo>
                <a:lnTo>
                  <a:pt x="0" y="0"/>
                </a:lnTo>
                <a:close/>
              </a:path>
            </a:pathLst>
          </a:custGeom>
          <a:blipFill>
            <a:blip r:embed="rId13"/>
            <a:stretch>
              <a:fillRect/>
            </a:stretch>
          </a:blipFill>
        </p:spPr>
      </p:sp>
      <p:sp>
        <p:nvSpPr>
          <p:cNvPr id="35" name="TextBox 35"/>
          <p:cNvSpPr txBox="1"/>
          <p:nvPr/>
        </p:nvSpPr>
        <p:spPr>
          <a:xfrm>
            <a:off x="1174750" y="8567986"/>
            <a:ext cx="6807200" cy="1233158"/>
          </a:xfrm>
          <a:prstGeom prst="rect">
            <a:avLst/>
          </a:prstGeom>
        </p:spPr>
        <p:txBody>
          <a:bodyPr lIns="0" tIns="0" rIns="0" bIns="0" rtlCol="0" anchor="t">
            <a:spAutoFit/>
          </a:bodyPr>
          <a:lstStyle/>
          <a:p>
            <a:pPr algn="l">
              <a:lnSpc>
                <a:spcPts val="4858"/>
              </a:lnSpc>
            </a:pPr>
            <a:r>
              <a:rPr lang="en-US" sz="3470" b="1" dirty="0">
                <a:solidFill>
                  <a:srgbClr val="23403D"/>
                </a:solidFill>
                <a:latin typeface="TT Norms Bold"/>
                <a:ea typeface="TT Norms Bold"/>
                <a:cs typeface="TT Norms Bold"/>
                <a:sym typeface="TT Norms Bold"/>
              </a:rPr>
              <a:t>Date: </a:t>
            </a:r>
            <a:r>
              <a:rPr lang="en-US" sz="3470" b="1" dirty="0">
                <a:solidFill>
                  <a:srgbClr val="23403D"/>
                </a:solidFill>
                <a:latin typeface="TT Norms"/>
                <a:ea typeface="TT Norms Bold"/>
                <a:cs typeface="TT Norms Bold"/>
                <a:sym typeface="TT Norms"/>
              </a:rPr>
              <a:t>May</a:t>
            </a:r>
            <a:r>
              <a:rPr lang="en-US" sz="3470" dirty="0">
                <a:solidFill>
                  <a:srgbClr val="23403D"/>
                </a:solidFill>
                <a:latin typeface="TT Norms"/>
                <a:ea typeface="TT Norms"/>
                <a:cs typeface="TT Norms"/>
                <a:sym typeface="TT Norms"/>
              </a:rPr>
              <a:t>, 13, 2025</a:t>
            </a:r>
          </a:p>
          <a:p>
            <a:pPr algn="l">
              <a:lnSpc>
                <a:spcPts val="4858"/>
              </a:lnSpc>
            </a:pPr>
            <a:r>
              <a:rPr lang="en-US" sz="3470" b="1" dirty="0">
                <a:solidFill>
                  <a:srgbClr val="23403D"/>
                </a:solidFill>
                <a:latin typeface="TT Norms Bold"/>
                <a:ea typeface="TT Norms Bold"/>
                <a:cs typeface="TT Norms Bold"/>
                <a:sym typeface="TT Norms Bold"/>
              </a:rPr>
              <a:t>Presenter: </a:t>
            </a:r>
            <a:r>
              <a:rPr lang="en-US" sz="3470" dirty="0">
                <a:solidFill>
                  <a:srgbClr val="23403D"/>
                </a:solidFill>
                <a:latin typeface="TT Norms"/>
                <a:ea typeface="TT Norms"/>
                <a:cs typeface="TT Norms"/>
                <a:sym typeface="TT Norms"/>
              </a:rPr>
              <a:t>Group 1</a:t>
            </a:r>
          </a:p>
        </p:txBody>
      </p:sp>
      <p:sp>
        <p:nvSpPr>
          <p:cNvPr id="36" name="TextBox 36"/>
          <p:cNvSpPr txBox="1"/>
          <p:nvPr/>
        </p:nvSpPr>
        <p:spPr>
          <a:xfrm>
            <a:off x="2886006" y="609305"/>
            <a:ext cx="5448757" cy="1078103"/>
          </a:xfrm>
          <a:prstGeom prst="rect">
            <a:avLst/>
          </a:prstGeom>
        </p:spPr>
        <p:txBody>
          <a:bodyPr lIns="0" tIns="0" rIns="0" bIns="0" rtlCol="0" anchor="t">
            <a:spAutoFit/>
          </a:bodyPr>
          <a:lstStyle/>
          <a:p>
            <a:pPr algn="l">
              <a:lnSpc>
                <a:spcPts val="4215"/>
              </a:lnSpc>
            </a:pPr>
            <a:r>
              <a:rPr lang="en-US" sz="3399" b="1">
                <a:solidFill>
                  <a:srgbClr val="FFFFFF"/>
                </a:solidFill>
                <a:latin typeface="Public Sans Bold"/>
                <a:ea typeface="Public Sans Bold"/>
                <a:cs typeface="Public Sans Bold"/>
                <a:sym typeface="Public Sans Bold"/>
              </a:rPr>
              <a:t>CEF 440 : INTERNET &amp; MOBILE PROGRAMMING</a:t>
            </a:r>
          </a:p>
        </p:txBody>
      </p:sp>
      <p:sp>
        <p:nvSpPr>
          <p:cNvPr id="32" name="TextBox 30">
            <a:extLst>
              <a:ext uri="{FF2B5EF4-FFF2-40B4-BE49-F238E27FC236}">
                <a16:creationId xmlns:a16="http://schemas.microsoft.com/office/drawing/2014/main" id="{9125DA6E-7BEB-4695-825E-45735392CEF8}"/>
              </a:ext>
            </a:extLst>
          </p:cNvPr>
          <p:cNvSpPr txBox="1"/>
          <p:nvPr/>
        </p:nvSpPr>
        <p:spPr>
          <a:xfrm>
            <a:off x="766794" y="5094956"/>
            <a:ext cx="12721791" cy="2345846"/>
          </a:xfrm>
          <a:prstGeom prst="rect">
            <a:avLst/>
          </a:prstGeom>
        </p:spPr>
        <p:txBody>
          <a:bodyPr lIns="0" tIns="0" rIns="0" bIns="0" rtlCol="0" anchor="t">
            <a:spAutoFit/>
          </a:bodyPr>
          <a:lstStyle/>
          <a:p>
            <a:pPr algn="l">
              <a:lnSpc>
                <a:spcPts val="18377"/>
              </a:lnSpc>
            </a:pPr>
            <a:r>
              <a:rPr lang="en-US" sz="13100" b="1" dirty="0">
                <a:solidFill>
                  <a:srgbClr val="23403D"/>
                </a:solidFill>
                <a:latin typeface="TT Norms Ultra-Bold"/>
                <a:ea typeface="TT Norms Ultra-Bold"/>
                <a:cs typeface="TT Norms Ultra-Bold"/>
                <a:sym typeface="TT Norms Ultra-Bold"/>
              </a:rPr>
              <a:t>THANK YOU</a:t>
            </a:r>
          </a:p>
        </p:txBody>
      </p:sp>
    </p:spTree>
    <p:extLst>
      <p:ext uri="{BB962C8B-B14F-4D97-AF65-F5344CB8AC3E}">
        <p14:creationId xmlns:p14="http://schemas.microsoft.com/office/powerpoint/2010/main" val="4127760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txBody>
          <a:bodyPr/>
          <a:lstStyle/>
          <a:p>
            <a:endParaRPr lang="en-US" dirty="0"/>
          </a:p>
        </p:txBody>
      </p:sp>
      <p:sp>
        <p:nvSpPr>
          <p:cNvPr id="3" name="AutoShape 3"/>
          <p:cNvSpPr/>
          <p:nvPr/>
        </p:nvSpPr>
        <p:spPr>
          <a:xfrm>
            <a:off x="2076271" y="5137273"/>
            <a:ext cx="5809568" cy="0"/>
          </a:xfrm>
          <a:prstGeom prst="line">
            <a:avLst/>
          </a:prstGeom>
          <a:ln w="19050" cap="flat">
            <a:solidFill>
              <a:srgbClr val="23403D">
                <a:alpha val="49804"/>
              </a:srgbClr>
            </a:solidFill>
            <a:prstDash val="solid"/>
            <a:headEnd type="none" w="sm" len="sm"/>
            <a:tailEnd type="none" w="sm" len="sm"/>
          </a:ln>
        </p:spPr>
      </p:sp>
      <p:sp>
        <p:nvSpPr>
          <p:cNvPr id="4" name="AutoShape 4"/>
          <p:cNvSpPr/>
          <p:nvPr/>
        </p:nvSpPr>
        <p:spPr>
          <a:xfrm>
            <a:off x="10273261" y="5137273"/>
            <a:ext cx="5809568" cy="0"/>
          </a:xfrm>
          <a:prstGeom prst="line">
            <a:avLst/>
          </a:prstGeom>
          <a:ln w="19050" cap="flat">
            <a:solidFill>
              <a:srgbClr val="23403D">
                <a:alpha val="49804"/>
              </a:srgbClr>
            </a:solidFill>
            <a:prstDash val="solid"/>
            <a:headEnd type="none" w="sm" len="sm"/>
            <a:tailEnd type="none" w="sm" len="sm"/>
          </a:ln>
        </p:spPr>
      </p:sp>
      <p:sp>
        <p:nvSpPr>
          <p:cNvPr id="5" name="AutoShape 5"/>
          <p:cNvSpPr/>
          <p:nvPr/>
        </p:nvSpPr>
        <p:spPr>
          <a:xfrm>
            <a:off x="2076271" y="6165973"/>
            <a:ext cx="5809568" cy="0"/>
          </a:xfrm>
          <a:prstGeom prst="line">
            <a:avLst/>
          </a:prstGeom>
          <a:ln w="19050" cap="flat">
            <a:solidFill>
              <a:srgbClr val="23403D">
                <a:alpha val="49804"/>
              </a:srgbClr>
            </a:solidFill>
            <a:prstDash val="solid"/>
            <a:headEnd type="none" w="sm" len="sm"/>
            <a:tailEnd type="none" w="sm" len="sm"/>
          </a:ln>
        </p:spPr>
      </p:sp>
      <p:sp>
        <p:nvSpPr>
          <p:cNvPr id="6" name="AutoShape 6"/>
          <p:cNvSpPr/>
          <p:nvPr/>
        </p:nvSpPr>
        <p:spPr>
          <a:xfrm>
            <a:off x="10273261" y="6165973"/>
            <a:ext cx="5809568" cy="0"/>
          </a:xfrm>
          <a:prstGeom prst="line">
            <a:avLst/>
          </a:prstGeom>
          <a:ln w="19050" cap="flat">
            <a:solidFill>
              <a:srgbClr val="23403D">
                <a:alpha val="49804"/>
              </a:srgbClr>
            </a:solidFill>
            <a:prstDash val="solid"/>
            <a:headEnd type="none" w="sm" len="sm"/>
            <a:tailEnd type="none" w="sm" len="sm"/>
          </a:ln>
        </p:spPr>
      </p:sp>
      <p:grpSp>
        <p:nvGrpSpPr>
          <p:cNvPr id="7" name="Group 7"/>
          <p:cNvGrpSpPr/>
          <p:nvPr/>
        </p:nvGrpSpPr>
        <p:grpSpPr>
          <a:xfrm rot="5400000">
            <a:off x="1213310" y="4499274"/>
            <a:ext cx="500647" cy="438066"/>
            <a:chOff x="0" y="0"/>
            <a:chExt cx="812800" cy="711200"/>
          </a:xfrm>
          <a:solidFill>
            <a:schemeClr val="accent1">
              <a:lumMod val="75000"/>
            </a:schemeClr>
          </a:solidFill>
        </p:grpSpPr>
        <p:sp>
          <p:nvSpPr>
            <p:cNvPr id="8" name="Freeform 8"/>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grpFill/>
          </p:spPr>
        </p:sp>
        <p:sp>
          <p:nvSpPr>
            <p:cNvPr id="9" name="TextBox 9"/>
            <p:cNvSpPr txBox="1"/>
            <p:nvPr/>
          </p:nvSpPr>
          <p:spPr>
            <a:xfrm>
              <a:off x="127000" y="263525"/>
              <a:ext cx="558800" cy="396875"/>
            </a:xfrm>
            <a:prstGeom prst="rect">
              <a:avLst/>
            </a:prstGeom>
            <a:grpFill/>
          </p:spPr>
          <p:txBody>
            <a:bodyPr lIns="50800" tIns="50800" rIns="50800" bIns="50800" rtlCol="0" anchor="ctr"/>
            <a:lstStyle/>
            <a:p>
              <a:pPr algn="ctr">
                <a:lnSpc>
                  <a:spcPts val="3750"/>
                </a:lnSpc>
              </a:pPr>
              <a:endParaRPr/>
            </a:p>
          </p:txBody>
        </p:sp>
      </p:grpSp>
      <p:grpSp>
        <p:nvGrpSpPr>
          <p:cNvPr id="10" name="Group 10"/>
          <p:cNvGrpSpPr/>
          <p:nvPr/>
        </p:nvGrpSpPr>
        <p:grpSpPr>
          <a:xfrm rot="5400000">
            <a:off x="9410299" y="4499273"/>
            <a:ext cx="500647" cy="438066"/>
            <a:chOff x="0" y="0"/>
            <a:chExt cx="812800" cy="711200"/>
          </a:xfrm>
          <a:solidFill>
            <a:schemeClr val="accent1">
              <a:lumMod val="75000"/>
            </a:schemeClr>
          </a:solidFill>
        </p:grpSpPr>
        <p:sp>
          <p:nvSpPr>
            <p:cNvPr id="11" name="Freeform 11"/>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grpFill/>
          </p:spPr>
        </p:sp>
        <p:sp>
          <p:nvSpPr>
            <p:cNvPr id="12" name="TextBox 12"/>
            <p:cNvSpPr txBox="1"/>
            <p:nvPr/>
          </p:nvSpPr>
          <p:spPr>
            <a:xfrm>
              <a:off x="127000" y="263525"/>
              <a:ext cx="558800" cy="396875"/>
            </a:xfrm>
            <a:prstGeom prst="rect">
              <a:avLst/>
            </a:prstGeom>
            <a:grpFill/>
          </p:spPr>
          <p:txBody>
            <a:bodyPr lIns="50800" tIns="50800" rIns="50800" bIns="50800" rtlCol="0" anchor="ctr"/>
            <a:lstStyle/>
            <a:p>
              <a:pPr algn="ctr">
                <a:lnSpc>
                  <a:spcPts val="3750"/>
                </a:lnSpc>
              </a:pPr>
              <a:endParaRPr/>
            </a:p>
          </p:txBody>
        </p:sp>
      </p:grpSp>
      <p:grpSp>
        <p:nvGrpSpPr>
          <p:cNvPr id="13" name="Group 13"/>
          <p:cNvGrpSpPr/>
          <p:nvPr/>
        </p:nvGrpSpPr>
        <p:grpSpPr>
          <a:xfrm rot="5400000">
            <a:off x="1213310" y="5527974"/>
            <a:ext cx="500647" cy="438066"/>
            <a:chOff x="0" y="0"/>
            <a:chExt cx="812800" cy="711200"/>
          </a:xfrm>
          <a:solidFill>
            <a:schemeClr val="accent1">
              <a:lumMod val="75000"/>
            </a:schemeClr>
          </a:solidFill>
        </p:grpSpPr>
        <p:sp>
          <p:nvSpPr>
            <p:cNvPr id="14" name="Freeform 14"/>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grpFill/>
          </p:spPr>
        </p:sp>
        <p:sp>
          <p:nvSpPr>
            <p:cNvPr id="15" name="TextBox 15"/>
            <p:cNvSpPr txBox="1"/>
            <p:nvPr/>
          </p:nvSpPr>
          <p:spPr>
            <a:xfrm>
              <a:off x="127000" y="263525"/>
              <a:ext cx="558800" cy="396875"/>
            </a:xfrm>
            <a:prstGeom prst="rect">
              <a:avLst/>
            </a:prstGeom>
            <a:grpFill/>
          </p:spPr>
          <p:txBody>
            <a:bodyPr lIns="50800" tIns="50800" rIns="50800" bIns="50800" rtlCol="0" anchor="ctr"/>
            <a:lstStyle/>
            <a:p>
              <a:pPr algn="ctr">
                <a:lnSpc>
                  <a:spcPts val="3750"/>
                </a:lnSpc>
              </a:pPr>
              <a:endParaRPr/>
            </a:p>
          </p:txBody>
        </p:sp>
      </p:grpSp>
      <p:grpSp>
        <p:nvGrpSpPr>
          <p:cNvPr id="16" name="Group 16"/>
          <p:cNvGrpSpPr/>
          <p:nvPr/>
        </p:nvGrpSpPr>
        <p:grpSpPr>
          <a:xfrm rot="5400000">
            <a:off x="9410299" y="5527974"/>
            <a:ext cx="500647" cy="438066"/>
            <a:chOff x="0" y="0"/>
            <a:chExt cx="812800" cy="711200"/>
          </a:xfrm>
          <a:solidFill>
            <a:schemeClr val="accent1">
              <a:lumMod val="75000"/>
            </a:schemeClr>
          </a:solidFill>
        </p:grpSpPr>
        <p:sp>
          <p:nvSpPr>
            <p:cNvPr id="17" name="Freeform 17"/>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grpFill/>
          </p:spPr>
        </p:sp>
        <p:sp>
          <p:nvSpPr>
            <p:cNvPr id="18" name="TextBox 18"/>
            <p:cNvSpPr txBox="1"/>
            <p:nvPr/>
          </p:nvSpPr>
          <p:spPr>
            <a:xfrm>
              <a:off x="127000" y="263525"/>
              <a:ext cx="558800" cy="396875"/>
            </a:xfrm>
            <a:prstGeom prst="rect">
              <a:avLst/>
            </a:prstGeom>
            <a:grpFill/>
          </p:spPr>
          <p:txBody>
            <a:bodyPr lIns="50800" tIns="50800" rIns="50800" bIns="50800" rtlCol="0" anchor="ctr"/>
            <a:lstStyle/>
            <a:p>
              <a:pPr algn="ctr">
                <a:lnSpc>
                  <a:spcPts val="3750"/>
                </a:lnSpc>
              </a:pPr>
              <a:endParaRPr/>
            </a:p>
          </p:txBody>
        </p:sp>
      </p:grpSp>
      <p:sp>
        <p:nvSpPr>
          <p:cNvPr id="19" name="AutoShape 19"/>
          <p:cNvSpPr/>
          <p:nvPr/>
        </p:nvSpPr>
        <p:spPr>
          <a:xfrm>
            <a:off x="2076271" y="7194673"/>
            <a:ext cx="5809568" cy="0"/>
          </a:xfrm>
          <a:prstGeom prst="line">
            <a:avLst/>
          </a:prstGeom>
          <a:ln w="19050" cap="flat">
            <a:solidFill>
              <a:srgbClr val="23403D">
                <a:alpha val="49804"/>
              </a:srgbClr>
            </a:solidFill>
            <a:prstDash val="solid"/>
            <a:headEnd type="none" w="sm" len="sm"/>
            <a:tailEnd type="none" w="sm" len="sm"/>
          </a:ln>
        </p:spPr>
      </p:sp>
      <p:sp>
        <p:nvSpPr>
          <p:cNvPr id="20" name="AutoShape 20"/>
          <p:cNvSpPr/>
          <p:nvPr/>
        </p:nvSpPr>
        <p:spPr>
          <a:xfrm>
            <a:off x="2076271" y="8248650"/>
            <a:ext cx="5809568" cy="0"/>
          </a:xfrm>
          <a:prstGeom prst="line">
            <a:avLst/>
          </a:prstGeom>
          <a:ln w="19050" cap="flat">
            <a:solidFill>
              <a:srgbClr val="23403D">
                <a:alpha val="49804"/>
              </a:srgbClr>
            </a:solidFill>
            <a:prstDash val="solid"/>
            <a:headEnd type="none" w="sm" len="sm"/>
            <a:tailEnd type="none" w="sm" len="sm"/>
          </a:ln>
        </p:spPr>
      </p:sp>
      <p:grpSp>
        <p:nvGrpSpPr>
          <p:cNvPr id="23" name="Group 23"/>
          <p:cNvGrpSpPr/>
          <p:nvPr/>
        </p:nvGrpSpPr>
        <p:grpSpPr>
          <a:xfrm rot="5400000">
            <a:off x="1213310" y="6556673"/>
            <a:ext cx="500647" cy="438066"/>
            <a:chOff x="0" y="0"/>
            <a:chExt cx="812800" cy="711200"/>
          </a:xfrm>
          <a:solidFill>
            <a:schemeClr val="accent1">
              <a:lumMod val="75000"/>
            </a:schemeClr>
          </a:solidFill>
        </p:grpSpPr>
        <p:sp>
          <p:nvSpPr>
            <p:cNvPr id="24" name="Freeform 24"/>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grpFill/>
          </p:spPr>
        </p:sp>
        <p:sp>
          <p:nvSpPr>
            <p:cNvPr id="25" name="TextBox 25"/>
            <p:cNvSpPr txBox="1"/>
            <p:nvPr/>
          </p:nvSpPr>
          <p:spPr>
            <a:xfrm>
              <a:off x="127000" y="263525"/>
              <a:ext cx="558800" cy="396875"/>
            </a:xfrm>
            <a:prstGeom prst="rect">
              <a:avLst/>
            </a:prstGeom>
            <a:grpFill/>
          </p:spPr>
          <p:txBody>
            <a:bodyPr lIns="50800" tIns="50800" rIns="50800" bIns="50800" rtlCol="0" anchor="ctr"/>
            <a:lstStyle/>
            <a:p>
              <a:pPr algn="ctr">
                <a:lnSpc>
                  <a:spcPts val="3750"/>
                </a:lnSpc>
              </a:pPr>
              <a:endParaRPr/>
            </a:p>
          </p:txBody>
        </p:sp>
      </p:grpSp>
      <p:grpSp>
        <p:nvGrpSpPr>
          <p:cNvPr id="26" name="Group 26"/>
          <p:cNvGrpSpPr/>
          <p:nvPr/>
        </p:nvGrpSpPr>
        <p:grpSpPr>
          <a:xfrm rot="5400000">
            <a:off x="1213310" y="7606963"/>
            <a:ext cx="500647" cy="438066"/>
            <a:chOff x="0" y="0"/>
            <a:chExt cx="812800" cy="711200"/>
          </a:xfrm>
          <a:solidFill>
            <a:schemeClr val="accent1">
              <a:lumMod val="75000"/>
            </a:schemeClr>
          </a:solidFill>
        </p:grpSpPr>
        <p:sp>
          <p:nvSpPr>
            <p:cNvPr id="27" name="Freeform 27"/>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grpFill/>
          </p:spPr>
        </p:sp>
        <p:sp>
          <p:nvSpPr>
            <p:cNvPr id="28" name="TextBox 28"/>
            <p:cNvSpPr txBox="1"/>
            <p:nvPr/>
          </p:nvSpPr>
          <p:spPr>
            <a:xfrm>
              <a:off x="127000" y="263525"/>
              <a:ext cx="558800" cy="396875"/>
            </a:xfrm>
            <a:prstGeom prst="rect">
              <a:avLst/>
            </a:prstGeom>
            <a:grpFill/>
          </p:spPr>
          <p:txBody>
            <a:bodyPr lIns="50800" tIns="50800" rIns="50800" bIns="50800" rtlCol="0" anchor="ctr"/>
            <a:lstStyle/>
            <a:p>
              <a:pPr algn="ctr">
                <a:lnSpc>
                  <a:spcPts val="3750"/>
                </a:lnSpc>
              </a:pPr>
              <a:endParaRPr/>
            </a:p>
          </p:txBody>
        </p:sp>
      </p:grpSp>
      <p:sp>
        <p:nvSpPr>
          <p:cNvPr id="35" name="Freeform 35"/>
          <p:cNvSpPr/>
          <p:nvPr/>
        </p:nvSpPr>
        <p:spPr>
          <a:xfrm rot="-5400000">
            <a:off x="-377917" y="4370418"/>
            <a:ext cx="1022473" cy="511236"/>
          </a:xfrm>
          <a:custGeom>
            <a:avLst/>
            <a:gdLst/>
            <a:ahLst/>
            <a:cxnLst/>
            <a:rect l="l" t="t" r="r" b="b"/>
            <a:pathLst>
              <a:path w="1022473" h="511236">
                <a:moveTo>
                  <a:pt x="0" y="0"/>
                </a:moveTo>
                <a:lnTo>
                  <a:pt x="1022473" y="0"/>
                </a:lnTo>
                <a:lnTo>
                  <a:pt x="1022473" y="511237"/>
                </a:lnTo>
                <a:lnTo>
                  <a:pt x="0" y="5112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6" name="Freeform 36"/>
          <p:cNvSpPr/>
          <p:nvPr/>
        </p:nvSpPr>
        <p:spPr>
          <a:xfrm rot="-10800000">
            <a:off x="116658" y="10145526"/>
            <a:ext cx="18171342" cy="1488977"/>
          </a:xfrm>
          <a:custGeom>
            <a:avLst/>
            <a:gdLst/>
            <a:ahLst/>
            <a:cxnLst/>
            <a:rect l="l" t="t" r="r" b="b"/>
            <a:pathLst>
              <a:path w="18171342" h="1488977">
                <a:moveTo>
                  <a:pt x="0" y="0"/>
                </a:moveTo>
                <a:lnTo>
                  <a:pt x="18171342" y="0"/>
                </a:lnTo>
                <a:lnTo>
                  <a:pt x="18171342" y="1488977"/>
                </a:lnTo>
                <a:lnTo>
                  <a:pt x="0" y="1488977"/>
                </a:lnTo>
                <a:lnTo>
                  <a:pt x="0" y="0"/>
                </a:lnTo>
                <a:close/>
              </a:path>
            </a:pathLst>
          </a:custGeom>
          <a:solidFill>
            <a:schemeClr val="accent4">
              <a:lumMod val="40000"/>
              <a:lumOff val="60000"/>
            </a:schemeClr>
          </a:solidFill>
        </p:spPr>
      </p:sp>
      <p:sp>
        <p:nvSpPr>
          <p:cNvPr id="37" name="TextBox 37"/>
          <p:cNvSpPr txBox="1"/>
          <p:nvPr/>
        </p:nvSpPr>
        <p:spPr>
          <a:xfrm>
            <a:off x="9289414" y="1082004"/>
            <a:ext cx="4903239" cy="1184275"/>
          </a:xfrm>
          <a:prstGeom prst="rect">
            <a:avLst/>
          </a:prstGeom>
        </p:spPr>
        <p:txBody>
          <a:bodyPr lIns="0" tIns="0" rIns="0" bIns="0" rtlCol="0" anchor="t">
            <a:spAutoFit/>
          </a:bodyPr>
          <a:lstStyle/>
          <a:p>
            <a:pPr algn="l">
              <a:lnSpc>
                <a:spcPts val="9200"/>
              </a:lnSpc>
            </a:pPr>
            <a:r>
              <a:rPr lang="en-US" sz="8000" b="1">
                <a:solidFill>
                  <a:srgbClr val="FFFFFF"/>
                </a:solidFill>
                <a:latin typeface="TT Norms Bold"/>
                <a:ea typeface="TT Norms Bold"/>
                <a:cs typeface="TT Norms Bold"/>
                <a:sym typeface="TT Norms Bold"/>
              </a:rPr>
              <a:t>AGENDA</a:t>
            </a:r>
          </a:p>
        </p:txBody>
      </p:sp>
      <p:grpSp>
        <p:nvGrpSpPr>
          <p:cNvPr id="38" name="Group 38"/>
          <p:cNvGrpSpPr/>
          <p:nvPr/>
        </p:nvGrpSpPr>
        <p:grpSpPr>
          <a:xfrm>
            <a:off x="-1438609" y="-1005277"/>
            <a:ext cx="9394899" cy="4117412"/>
            <a:chOff x="0" y="0"/>
            <a:chExt cx="1455516" cy="637895"/>
          </a:xfrm>
        </p:grpSpPr>
        <p:sp>
          <p:nvSpPr>
            <p:cNvPr id="39" name="Freeform 39"/>
            <p:cNvSpPr/>
            <p:nvPr/>
          </p:nvSpPr>
          <p:spPr>
            <a:xfrm>
              <a:off x="0" y="0"/>
              <a:ext cx="1455516" cy="637895"/>
            </a:xfrm>
            <a:custGeom>
              <a:avLst/>
              <a:gdLst/>
              <a:ahLst/>
              <a:cxnLst/>
              <a:rect l="l" t="t" r="r" b="b"/>
              <a:pathLst>
                <a:path w="1455516" h="637895">
                  <a:moveTo>
                    <a:pt x="0" y="0"/>
                  </a:moveTo>
                  <a:lnTo>
                    <a:pt x="1455516" y="0"/>
                  </a:lnTo>
                  <a:lnTo>
                    <a:pt x="1455516" y="637895"/>
                  </a:lnTo>
                  <a:lnTo>
                    <a:pt x="0" y="637895"/>
                  </a:lnTo>
                  <a:close/>
                </a:path>
              </a:pathLst>
            </a:custGeom>
            <a:blipFill>
              <a:blip r:embed="rId5"/>
              <a:stretch>
                <a:fillRect t="-26010" b="-26010"/>
              </a:stretch>
            </a:blipFill>
          </p:spPr>
        </p:sp>
      </p:grpSp>
      <p:grpSp>
        <p:nvGrpSpPr>
          <p:cNvPr id="40" name="Group 40"/>
          <p:cNvGrpSpPr/>
          <p:nvPr/>
        </p:nvGrpSpPr>
        <p:grpSpPr>
          <a:xfrm>
            <a:off x="5873230" y="-429546"/>
            <a:ext cx="9272041" cy="3541681"/>
            <a:chOff x="0" y="0"/>
            <a:chExt cx="930920" cy="355587"/>
          </a:xfrm>
        </p:grpSpPr>
        <p:sp>
          <p:nvSpPr>
            <p:cNvPr id="41" name="Freeform 41"/>
            <p:cNvSpPr/>
            <p:nvPr/>
          </p:nvSpPr>
          <p:spPr>
            <a:xfrm>
              <a:off x="0" y="0"/>
              <a:ext cx="930920" cy="355587"/>
            </a:xfrm>
            <a:custGeom>
              <a:avLst/>
              <a:gdLst/>
              <a:ahLst/>
              <a:cxnLst/>
              <a:rect l="l" t="t" r="r" b="b"/>
              <a:pathLst>
                <a:path w="930920" h="355587">
                  <a:moveTo>
                    <a:pt x="727720" y="0"/>
                  </a:moveTo>
                  <a:lnTo>
                    <a:pt x="0" y="0"/>
                  </a:lnTo>
                  <a:lnTo>
                    <a:pt x="203200" y="355587"/>
                  </a:lnTo>
                  <a:lnTo>
                    <a:pt x="930920" y="355587"/>
                  </a:lnTo>
                  <a:lnTo>
                    <a:pt x="727720" y="0"/>
                  </a:lnTo>
                  <a:close/>
                </a:path>
              </a:pathLst>
            </a:custGeom>
            <a:solidFill>
              <a:srgbClr val="FFFFFF"/>
            </a:solidFill>
          </p:spPr>
        </p:sp>
        <p:sp>
          <p:nvSpPr>
            <p:cNvPr id="42" name="TextBox 42"/>
            <p:cNvSpPr txBox="1"/>
            <p:nvPr/>
          </p:nvSpPr>
          <p:spPr>
            <a:xfrm>
              <a:off x="101600" y="-66675"/>
              <a:ext cx="727720" cy="422262"/>
            </a:xfrm>
            <a:prstGeom prst="rect">
              <a:avLst/>
            </a:prstGeom>
          </p:spPr>
          <p:txBody>
            <a:bodyPr lIns="50800" tIns="50800" rIns="50800" bIns="50800" rtlCol="0" anchor="ctr"/>
            <a:lstStyle/>
            <a:p>
              <a:pPr algn="ctr">
                <a:lnSpc>
                  <a:spcPts val="3750"/>
                </a:lnSpc>
              </a:pPr>
              <a:endParaRPr/>
            </a:p>
          </p:txBody>
        </p:sp>
      </p:grpSp>
      <p:grpSp>
        <p:nvGrpSpPr>
          <p:cNvPr id="43" name="Group 43"/>
          <p:cNvGrpSpPr/>
          <p:nvPr/>
        </p:nvGrpSpPr>
        <p:grpSpPr>
          <a:xfrm rot="-10800000">
            <a:off x="4986388" y="-589970"/>
            <a:ext cx="4612179" cy="3862529"/>
            <a:chOff x="0" y="0"/>
            <a:chExt cx="812800" cy="680690"/>
          </a:xfrm>
        </p:grpSpPr>
        <p:sp>
          <p:nvSpPr>
            <p:cNvPr id="44" name="Freeform 44"/>
            <p:cNvSpPr/>
            <p:nvPr/>
          </p:nvSpPr>
          <p:spPr>
            <a:xfrm>
              <a:off x="20421" y="28584"/>
              <a:ext cx="771959" cy="652106"/>
            </a:xfrm>
            <a:custGeom>
              <a:avLst/>
              <a:gdLst/>
              <a:ahLst/>
              <a:cxnLst/>
              <a:rect l="l" t="t" r="r" b="b"/>
              <a:pathLst>
                <a:path w="771959" h="652106">
                  <a:moveTo>
                    <a:pt x="411794" y="14654"/>
                  </a:moveTo>
                  <a:lnTo>
                    <a:pt x="766564" y="608868"/>
                  </a:lnTo>
                  <a:cubicBezTo>
                    <a:pt x="771838" y="617701"/>
                    <a:pt x="771958" y="628686"/>
                    <a:pt x="766880" y="637632"/>
                  </a:cubicBezTo>
                  <a:cubicBezTo>
                    <a:pt x="761802" y="646578"/>
                    <a:pt x="752309" y="652106"/>
                    <a:pt x="742022" y="652106"/>
                  </a:cubicBezTo>
                  <a:lnTo>
                    <a:pt x="29936" y="652106"/>
                  </a:lnTo>
                  <a:cubicBezTo>
                    <a:pt x="19649" y="652106"/>
                    <a:pt x="10156" y="646578"/>
                    <a:pt x="5078" y="637632"/>
                  </a:cubicBezTo>
                  <a:cubicBezTo>
                    <a:pt x="0" y="628686"/>
                    <a:pt x="120" y="617701"/>
                    <a:pt x="5394" y="608868"/>
                  </a:cubicBezTo>
                  <a:lnTo>
                    <a:pt x="360164" y="14654"/>
                  </a:lnTo>
                  <a:cubicBezTo>
                    <a:pt x="365590" y="5566"/>
                    <a:pt x="375395" y="0"/>
                    <a:pt x="385979" y="0"/>
                  </a:cubicBezTo>
                  <a:cubicBezTo>
                    <a:pt x="396563" y="0"/>
                    <a:pt x="406368" y="5566"/>
                    <a:pt x="411794" y="14654"/>
                  </a:cubicBezTo>
                  <a:close/>
                </a:path>
              </a:pathLst>
            </a:custGeom>
            <a:solidFill>
              <a:srgbClr val="23403D">
                <a:alpha val="89804"/>
              </a:srgbClr>
            </a:solidFill>
          </p:spPr>
        </p:sp>
        <p:sp>
          <p:nvSpPr>
            <p:cNvPr id="45" name="TextBox 45"/>
            <p:cNvSpPr txBox="1"/>
            <p:nvPr/>
          </p:nvSpPr>
          <p:spPr>
            <a:xfrm>
              <a:off x="127000" y="249360"/>
              <a:ext cx="558800" cy="382710"/>
            </a:xfrm>
            <a:prstGeom prst="rect">
              <a:avLst/>
            </a:prstGeom>
          </p:spPr>
          <p:txBody>
            <a:bodyPr lIns="50800" tIns="50800" rIns="50800" bIns="50800" rtlCol="0" anchor="ctr"/>
            <a:lstStyle/>
            <a:p>
              <a:pPr algn="ctr">
                <a:lnSpc>
                  <a:spcPts val="3750"/>
                </a:lnSpc>
              </a:pPr>
              <a:endParaRPr/>
            </a:p>
          </p:txBody>
        </p:sp>
      </p:grpSp>
      <p:grpSp>
        <p:nvGrpSpPr>
          <p:cNvPr id="46" name="Group 46"/>
          <p:cNvGrpSpPr/>
          <p:nvPr/>
        </p:nvGrpSpPr>
        <p:grpSpPr>
          <a:xfrm>
            <a:off x="6442832" y="-429546"/>
            <a:ext cx="14319000" cy="3541681"/>
            <a:chOff x="0" y="0"/>
            <a:chExt cx="1437638" cy="355587"/>
          </a:xfrm>
          <a:solidFill>
            <a:schemeClr val="accent3">
              <a:lumMod val="75000"/>
            </a:schemeClr>
          </a:solidFill>
        </p:grpSpPr>
        <p:sp>
          <p:nvSpPr>
            <p:cNvPr id="47" name="Freeform 47"/>
            <p:cNvSpPr/>
            <p:nvPr/>
          </p:nvSpPr>
          <p:spPr>
            <a:xfrm>
              <a:off x="6383" y="0"/>
              <a:ext cx="1424873" cy="355587"/>
            </a:xfrm>
            <a:custGeom>
              <a:avLst/>
              <a:gdLst/>
              <a:ahLst/>
              <a:cxnLst/>
              <a:rect l="l" t="t" r="r" b="b"/>
              <a:pathLst>
                <a:path w="1424873" h="355587">
                  <a:moveTo>
                    <a:pt x="1211835" y="0"/>
                  </a:moveTo>
                  <a:lnTo>
                    <a:pt x="9837" y="0"/>
                  </a:lnTo>
                  <a:cubicBezTo>
                    <a:pt x="6482" y="0"/>
                    <a:pt x="3380" y="1786"/>
                    <a:pt x="1696" y="4688"/>
                  </a:cubicBezTo>
                  <a:cubicBezTo>
                    <a:pt x="12" y="7590"/>
                    <a:pt x="0" y="11170"/>
                    <a:pt x="1665" y="14083"/>
                  </a:cubicBezTo>
                  <a:lnTo>
                    <a:pt x="188769" y="341504"/>
                  </a:lnTo>
                  <a:cubicBezTo>
                    <a:pt x="193746" y="350213"/>
                    <a:pt x="203007" y="355587"/>
                    <a:pt x="213037" y="355587"/>
                  </a:cubicBezTo>
                  <a:lnTo>
                    <a:pt x="1415035" y="355587"/>
                  </a:lnTo>
                  <a:cubicBezTo>
                    <a:pt x="1418391" y="355587"/>
                    <a:pt x="1421492" y="353801"/>
                    <a:pt x="1423176" y="350899"/>
                  </a:cubicBezTo>
                  <a:cubicBezTo>
                    <a:pt x="1424861" y="347997"/>
                    <a:pt x="1424872" y="344418"/>
                    <a:pt x="1423208" y="341504"/>
                  </a:cubicBezTo>
                  <a:lnTo>
                    <a:pt x="1236103" y="14083"/>
                  </a:lnTo>
                  <a:cubicBezTo>
                    <a:pt x="1231127" y="5374"/>
                    <a:pt x="1221865" y="0"/>
                    <a:pt x="1211835" y="0"/>
                  </a:cubicBezTo>
                  <a:close/>
                </a:path>
              </a:pathLst>
            </a:custGeom>
            <a:grpFill/>
          </p:spPr>
        </p:sp>
        <p:sp>
          <p:nvSpPr>
            <p:cNvPr id="48" name="TextBox 48"/>
            <p:cNvSpPr txBox="1"/>
            <p:nvPr/>
          </p:nvSpPr>
          <p:spPr>
            <a:xfrm>
              <a:off x="101600" y="-66675"/>
              <a:ext cx="1234438" cy="422262"/>
            </a:xfrm>
            <a:prstGeom prst="rect">
              <a:avLst/>
            </a:prstGeom>
            <a:grpFill/>
          </p:spPr>
          <p:txBody>
            <a:bodyPr lIns="50800" tIns="50800" rIns="50800" bIns="50800" rtlCol="0" anchor="ctr"/>
            <a:lstStyle/>
            <a:p>
              <a:pPr algn="ctr">
                <a:lnSpc>
                  <a:spcPts val="3750"/>
                </a:lnSpc>
              </a:pPr>
              <a:endParaRPr/>
            </a:p>
          </p:txBody>
        </p:sp>
      </p:grpSp>
      <p:sp>
        <p:nvSpPr>
          <p:cNvPr id="49" name="Freeform 49"/>
          <p:cNvSpPr/>
          <p:nvPr/>
        </p:nvSpPr>
        <p:spPr>
          <a:xfrm rot="2513844" flipH="1">
            <a:off x="13393500" y="-665480"/>
            <a:ext cx="6677500" cy="2612572"/>
          </a:xfrm>
          <a:custGeom>
            <a:avLst/>
            <a:gdLst/>
            <a:ahLst/>
            <a:cxnLst/>
            <a:rect l="l" t="t" r="r" b="b"/>
            <a:pathLst>
              <a:path w="6677500" h="2612572">
                <a:moveTo>
                  <a:pt x="6677500" y="0"/>
                </a:moveTo>
                <a:lnTo>
                  <a:pt x="0" y="0"/>
                </a:lnTo>
                <a:lnTo>
                  <a:pt x="0" y="2612572"/>
                </a:lnTo>
                <a:lnTo>
                  <a:pt x="6677500" y="2612572"/>
                </a:lnTo>
                <a:lnTo>
                  <a:pt x="667750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50" name="Freeform 50"/>
          <p:cNvSpPr/>
          <p:nvPr/>
        </p:nvSpPr>
        <p:spPr>
          <a:xfrm rot="-5400000">
            <a:off x="17259300" y="7096804"/>
            <a:ext cx="2057400" cy="807530"/>
          </a:xfrm>
          <a:custGeom>
            <a:avLst/>
            <a:gdLst/>
            <a:ahLst/>
            <a:cxnLst/>
            <a:rect l="l" t="t" r="r" b="b"/>
            <a:pathLst>
              <a:path w="2057400" h="807530">
                <a:moveTo>
                  <a:pt x="0" y="0"/>
                </a:moveTo>
                <a:lnTo>
                  <a:pt x="2057400" y="0"/>
                </a:lnTo>
                <a:lnTo>
                  <a:pt x="2057400" y="807530"/>
                </a:lnTo>
                <a:lnTo>
                  <a:pt x="0" y="8075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1" name="TextBox 51"/>
          <p:cNvSpPr txBox="1"/>
          <p:nvPr/>
        </p:nvSpPr>
        <p:spPr>
          <a:xfrm>
            <a:off x="2076271" y="4347333"/>
            <a:ext cx="4816156" cy="577081"/>
          </a:xfrm>
          <a:prstGeom prst="rect">
            <a:avLst/>
          </a:prstGeom>
        </p:spPr>
        <p:txBody>
          <a:bodyPr lIns="0" tIns="0" rIns="0" bIns="0" rtlCol="0" anchor="t">
            <a:spAutoFit/>
          </a:bodyPr>
          <a:lstStyle/>
          <a:p>
            <a:pPr algn="l">
              <a:lnSpc>
                <a:spcPts val="5000"/>
              </a:lnSpc>
            </a:pPr>
            <a:r>
              <a:rPr lang="en-US" sz="2500" dirty="0">
                <a:solidFill>
                  <a:srgbClr val="23403D"/>
                </a:solidFill>
                <a:latin typeface="TT Norms"/>
                <a:ea typeface="TT Norms"/>
                <a:cs typeface="TT Norms"/>
                <a:sym typeface="TT Norms"/>
              </a:rPr>
              <a:t>Review and Requirement Analysis</a:t>
            </a:r>
          </a:p>
        </p:txBody>
      </p:sp>
      <p:sp>
        <p:nvSpPr>
          <p:cNvPr id="52" name="TextBox 52"/>
          <p:cNvSpPr txBox="1"/>
          <p:nvPr/>
        </p:nvSpPr>
        <p:spPr>
          <a:xfrm>
            <a:off x="10273261" y="4347333"/>
            <a:ext cx="4903239" cy="577081"/>
          </a:xfrm>
          <a:prstGeom prst="rect">
            <a:avLst/>
          </a:prstGeom>
        </p:spPr>
        <p:txBody>
          <a:bodyPr lIns="0" tIns="0" rIns="0" bIns="0" rtlCol="0" anchor="t">
            <a:spAutoFit/>
          </a:bodyPr>
          <a:lstStyle/>
          <a:p>
            <a:pPr algn="l">
              <a:lnSpc>
                <a:spcPts val="5000"/>
              </a:lnSpc>
            </a:pPr>
            <a:r>
              <a:rPr lang="en-US" sz="2500" dirty="0">
                <a:solidFill>
                  <a:srgbClr val="23403D"/>
                </a:solidFill>
                <a:latin typeface="TT Norms"/>
                <a:ea typeface="TT Norms"/>
                <a:cs typeface="TT Norms"/>
                <a:sym typeface="TT Norms"/>
              </a:rPr>
              <a:t>Validation with stakeholders</a:t>
            </a:r>
          </a:p>
        </p:txBody>
      </p:sp>
      <p:sp>
        <p:nvSpPr>
          <p:cNvPr id="53" name="TextBox 53"/>
          <p:cNvSpPr txBox="1"/>
          <p:nvPr/>
        </p:nvSpPr>
        <p:spPr>
          <a:xfrm>
            <a:off x="2076271" y="5376033"/>
            <a:ext cx="6170964" cy="577081"/>
          </a:xfrm>
          <a:prstGeom prst="rect">
            <a:avLst/>
          </a:prstGeom>
        </p:spPr>
        <p:txBody>
          <a:bodyPr lIns="0" tIns="0" rIns="0" bIns="0" rtlCol="0" anchor="t">
            <a:spAutoFit/>
          </a:bodyPr>
          <a:lstStyle/>
          <a:p>
            <a:pPr algn="l">
              <a:lnSpc>
                <a:spcPts val="5000"/>
              </a:lnSpc>
            </a:pPr>
            <a:r>
              <a:rPr lang="en-US" sz="2500" dirty="0">
                <a:solidFill>
                  <a:srgbClr val="23403D"/>
                </a:solidFill>
                <a:latin typeface="TT Norms"/>
                <a:ea typeface="TT Norms"/>
                <a:cs typeface="TT Norms"/>
                <a:sym typeface="TT Norms"/>
              </a:rPr>
              <a:t>Identification of ambiguities </a:t>
            </a:r>
          </a:p>
        </p:txBody>
      </p:sp>
      <p:sp>
        <p:nvSpPr>
          <p:cNvPr id="54" name="TextBox 54"/>
          <p:cNvSpPr txBox="1"/>
          <p:nvPr/>
        </p:nvSpPr>
        <p:spPr>
          <a:xfrm>
            <a:off x="10273261" y="5376033"/>
            <a:ext cx="4903239" cy="577081"/>
          </a:xfrm>
          <a:prstGeom prst="rect">
            <a:avLst/>
          </a:prstGeom>
        </p:spPr>
        <p:txBody>
          <a:bodyPr lIns="0" tIns="0" rIns="0" bIns="0" rtlCol="0" anchor="t">
            <a:spAutoFit/>
          </a:bodyPr>
          <a:lstStyle/>
          <a:p>
            <a:pPr algn="l">
              <a:lnSpc>
                <a:spcPts val="5000"/>
              </a:lnSpc>
            </a:pPr>
            <a:r>
              <a:rPr lang="en-US" sz="2500" dirty="0">
                <a:solidFill>
                  <a:srgbClr val="23403D"/>
                </a:solidFill>
                <a:latin typeface="TT Norms"/>
                <a:ea typeface="TT Norms"/>
                <a:cs typeface="TT Norms"/>
                <a:sym typeface="TT Norms"/>
              </a:rPr>
              <a:t>Conclusion</a:t>
            </a:r>
          </a:p>
        </p:txBody>
      </p:sp>
      <p:sp>
        <p:nvSpPr>
          <p:cNvPr id="55" name="TextBox 55"/>
          <p:cNvSpPr txBox="1"/>
          <p:nvPr/>
        </p:nvSpPr>
        <p:spPr>
          <a:xfrm>
            <a:off x="7282952" y="4328918"/>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01</a:t>
            </a:r>
          </a:p>
        </p:txBody>
      </p:sp>
      <p:sp>
        <p:nvSpPr>
          <p:cNvPr id="56" name="TextBox 56"/>
          <p:cNvSpPr txBox="1"/>
          <p:nvPr/>
        </p:nvSpPr>
        <p:spPr>
          <a:xfrm>
            <a:off x="15479942" y="4328918"/>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06</a:t>
            </a:r>
          </a:p>
        </p:txBody>
      </p:sp>
      <p:sp>
        <p:nvSpPr>
          <p:cNvPr id="57" name="TextBox 57"/>
          <p:cNvSpPr txBox="1"/>
          <p:nvPr/>
        </p:nvSpPr>
        <p:spPr>
          <a:xfrm>
            <a:off x="7282952" y="5357618"/>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02</a:t>
            </a:r>
          </a:p>
        </p:txBody>
      </p:sp>
      <p:sp>
        <p:nvSpPr>
          <p:cNvPr id="58" name="TextBox 58"/>
          <p:cNvSpPr txBox="1"/>
          <p:nvPr/>
        </p:nvSpPr>
        <p:spPr>
          <a:xfrm>
            <a:off x="15479942" y="5357618"/>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07</a:t>
            </a:r>
          </a:p>
        </p:txBody>
      </p:sp>
      <p:sp>
        <p:nvSpPr>
          <p:cNvPr id="59" name="TextBox 59"/>
          <p:cNvSpPr txBox="1"/>
          <p:nvPr/>
        </p:nvSpPr>
        <p:spPr>
          <a:xfrm>
            <a:off x="2076271" y="6404733"/>
            <a:ext cx="4816156" cy="577081"/>
          </a:xfrm>
          <a:prstGeom prst="rect">
            <a:avLst/>
          </a:prstGeom>
        </p:spPr>
        <p:txBody>
          <a:bodyPr lIns="0" tIns="0" rIns="0" bIns="0" rtlCol="0" anchor="t">
            <a:spAutoFit/>
          </a:bodyPr>
          <a:lstStyle/>
          <a:p>
            <a:pPr algn="l">
              <a:lnSpc>
                <a:spcPts val="5000"/>
              </a:lnSpc>
            </a:pPr>
            <a:r>
              <a:rPr lang="en-US" sz="2500" dirty="0">
                <a:solidFill>
                  <a:srgbClr val="23403D"/>
                </a:solidFill>
                <a:latin typeface="TT Norms"/>
                <a:ea typeface="TT Norms"/>
                <a:cs typeface="TT Norms"/>
                <a:sym typeface="TT Norms"/>
              </a:rPr>
              <a:t>Requirements Prioritization</a:t>
            </a:r>
          </a:p>
        </p:txBody>
      </p:sp>
      <p:sp>
        <p:nvSpPr>
          <p:cNvPr id="60" name="TextBox 60"/>
          <p:cNvSpPr txBox="1"/>
          <p:nvPr/>
        </p:nvSpPr>
        <p:spPr>
          <a:xfrm>
            <a:off x="2076271" y="7455023"/>
            <a:ext cx="4816156" cy="577081"/>
          </a:xfrm>
          <a:prstGeom prst="rect">
            <a:avLst/>
          </a:prstGeom>
        </p:spPr>
        <p:txBody>
          <a:bodyPr lIns="0" tIns="0" rIns="0" bIns="0" rtlCol="0" anchor="t">
            <a:spAutoFit/>
          </a:bodyPr>
          <a:lstStyle/>
          <a:p>
            <a:pPr algn="l">
              <a:lnSpc>
                <a:spcPts val="5000"/>
              </a:lnSpc>
            </a:pPr>
            <a:r>
              <a:rPr lang="en-US" sz="2500" dirty="0">
                <a:solidFill>
                  <a:srgbClr val="23403D"/>
                </a:solidFill>
                <a:latin typeface="TT Norms"/>
                <a:ea typeface="TT Norms"/>
                <a:cs typeface="TT Norms"/>
                <a:sym typeface="TT Norms"/>
              </a:rPr>
              <a:t>Classification of Requirements</a:t>
            </a:r>
          </a:p>
        </p:txBody>
      </p:sp>
      <p:sp>
        <p:nvSpPr>
          <p:cNvPr id="63" name="TextBox 63"/>
          <p:cNvSpPr txBox="1"/>
          <p:nvPr/>
        </p:nvSpPr>
        <p:spPr>
          <a:xfrm>
            <a:off x="7282952" y="6386318"/>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03</a:t>
            </a:r>
          </a:p>
        </p:txBody>
      </p:sp>
      <p:sp>
        <p:nvSpPr>
          <p:cNvPr id="64" name="TextBox 64"/>
          <p:cNvSpPr txBox="1"/>
          <p:nvPr/>
        </p:nvSpPr>
        <p:spPr>
          <a:xfrm>
            <a:off x="7282952" y="7436608"/>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04</a:t>
            </a:r>
          </a:p>
        </p:txBody>
      </p:sp>
      <p:sp>
        <p:nvSpPr>
          <p:cNvPr id="67" name="TextBox 67"/>
          <p:cNvSpPr txBox="1"/>
          <p:nvPr/>
        </p:nvSpPr>
        <p:spPr>
          <a:xfrm>
            <a:off x="9289414" y="1082004"/>
            <a:ext cx="4903239" cy="1184275"/>
          </a:xfrm>
          <a:prstGeom prst="rect">
            <a:avLst/>
          </a:prstGeom>
        </p:spPr>
        <p:txBody>
          <a:bodyPr lIns="0" tIns="0" rIns="0" bIns="0" rtlCol="0" anchor="t">
            <a:spAutoFit/>
          </a:bodyPr>
          <a:lstStyle/>
          <a:p>
            <a:pPr algn="l">
              <a:lnSpc>
                <a:spcPts val="9200"/>
              </a:lnSpc>
            </a:pPr>
            <a:r>
              <a:rPr lang="en-US" sz="8000" b="1">
                <a:solidFill>
                  <a:srgbClr val="FFFFFF"/>
                </a:solidFill>
                <a:latin typeface="TT Norms Bold"/>
                <a:ea typeface="TT Norms Bold"/>
                <a:cs typeface="TT Norms Bold"/>
                <a:sym typeface="TT Norms Bold"/>
              </a:rPr>
              <a:t>AGENDA</a:t>
            </a:r>
          </a:p>
        </p:txBody>
      </p:sp>
      <p:sp>
        <p:nvSpPr>
          <p:cNvPr id="68" name="AutoShape 68"/>
          <p:cNvSpPr/>
          <p:nvPr/>
        </p:nvSpPr>
        <p:spPr>
          <a:xfrm>
            <a:off x="2076271" y="9248775"/>
            <a:ext cx="5809568" cy="0"/>
          </a:xfrm>
          <a:prstGeom prst="line">
            <a:avLst/>
          </a:prstGeom>
          <a:ln w="19050" cap="flat">
            <a:solidFill>
              <a:srgbClr val="23403D">
                <a:alpha val="49804"/>
              </a:srgbClr>
            </a:solidFill>
            <a:prstDash val="solid"/>
            <a:headEnd type="none" w="sm" len="sm"/>
            <a:tailEnd type="none" w="sm" len="sm"/>
          </a:ln>
        </p:spPr>
      </p:sp>
      <p:grpSp>
        <p:nvGrpSpPr>
          <p:cNvPr id="69" name="Group 69"/>
          <p:cNvGrpSpPr/>
          <p:nvPr/>
        </p:nvGrpSpPr>
        <p:grpSpPr>
          <a:xfrm rot="5400000">
            <a:off x="1213310" y="8607088"/>
            <a:ext cx="500647" cy="438066"/>
            <a:chOff x="0" y="0"/>
            <a:chExt cx="812800" cy="711200"/>
          </a:xfrm>
          <a:solidFill>
            <a:schemeClr val="accent1">
              <a:lumMod val="75000"/>
            </a:schemeClr>
          </a:solidFill>
        </p:grpSpPr>
        <p:sp>
          <p:nvSpPr>
            <p:cNvPr id="70" name="Freeform 70"/>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grpFill/>
          </p:spPr>
        </p:sp>
        <p:sp>
          <p:nvSpPr>
            <p:cNvPr id="71" name="TextBox 71"/>
            <p:cNvSpPr txBox="1"/>
            <p:nvPr/>
          </p:nvSpPr>
          <p:spPr>
            <a:xfrm>
              <a:off x="127000" y="263525"/>
              <a:ext cx="558800" cy="396875"/>
            </a:xfrm>
            <a:prstGeom prst="rect">
              <a:avLst/>
            </a:prstGeom>
            <a:grpFill/>
          </p:spPr>
          <p:txBody>
            <a:bodyPr lIns="50800" tIns="50800" rIns="50800" bIns="50800" rtlCol="0" anchor="ctr"/>
            <a:lstStyle/>
            <a:p>
              <a:pPr algn="ctr">
                <a:lnSpc>
                  <a:spcPts val="3750"/>
                </a:lnSpc>
              </a:pPr>
              <a:endParaRPr/>
            </a:p>
          </p:txBody>
        </p:sp>
      </p:grpSp>
      <p:sp>
        <p:nvSpPr>
          <p:cNvPr id="72" name="TextBox 72"/>
          <p:cNvSpPr txBox="1"/>
          <p:nvPr/>
        </p:nvSpPr>
        <p:spPr>
          <a:xfrm>
            <a:off x="2051503" y="8100641"/>
            <a:ext cx="5216206" cy="1218282"/>
          </a:xfrm>
          <a:prstGeom prst="rect">
            <a:avLst/>
          </a:prstGeom>
        </p:spPr>
        <p:txBody>
          <a:bodyPr lIns="0" tIns="0" rIns="0" bIns="0" rtlCol="0" anchor="t">
            <a:spAutoFit/>
          </a:bodyPr>
          <a:lstStyle/>
          <a:p>
            <a:pPr algn="l">
              <a:lnSpc>
                <a:spcPts val="5000"/>
              </a:lnSpc>
            </a:pPr>
            <a:r>
              <a:rPr lang="en-US" sz="2500" dirty="0">
                <a:solidFill>
                  <a:srgbClr val="23403D"/>
                </a:solidFill>
                <a:latin typeface="TT Norms"/>
                <a:ea typeface="TT Norms"/>
                <a:cs typeface="TT Norms"/>
                <a:sym typeface="TT Norms"/>
              </a:rPr>
              <a:t>Software Requirements Specification </a:t>
            </a:r>
          </a:p>
        </p:txBody>
      </p:sp>
      <p:sp>
        <p:nvSpPr>
          <p:cNvPr id="73" name="TextBox 73"/>
          <p:cNvSpPr txBox="1"/>
          <p:nvPr/>
        </p:nvSpPr>
        <p:spPr>
          <a:xfrm>
            <a:off x="7282952" y="8436733"/>
            <a:ext cx="602887" cy="565148"/>
          </a:xfrm>
          <a:prstGeom prst="rect">
            <a:avLst/>
          </a:prstGeom>
        </p:spPr>
        <p:txBody>
          <a:bodyPr lIns="0" tIns="0" rIns="0" bIns="0" rtlCol="0" anchor="t">
            <a:spAutoFit/>
          </a:bodyPr>
          <a:lstStyle/>
          <a:p>
            <a:pPr algn="ctr">
              <a:lnSpc>
                <a:spcPts val="5000"/>
              </a:lnSpc>
            </a:pPr>
            <a:r>
              <a:rPr lang="en-US" sz="2500" b="1">
                <a:solidFill>
                  <a:srgbClr val="23403D"/>
                </a:solidFill>
                <a:latin typeface="TT Norms Bold"/>
                <a:ea typeface="TT Norms Bold"/>
                <a:cs typeface="TT Norms Bold"/>
                <a:sym typeface="TT Norms Bold"/>
              </a:rPr>
              <a:t>05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9386652" y="0"/>
            <a:ext cx="10399005" cy="10281761"/>
            <a:chOff x="0" y="0"/>
            <a:chExt cx="406400" cy="401818"/>
          </a:xfrm>
        </p:grpSpPr>
        <p:sp>
          <p:nvSpPr>
            <p:cNvPr id="4" name="Freeform 4"/>
            <p:cNvSpPr/>
            <p:nvPr/>
          </p:nvSpPr>
          <p:spPr>
            <a:xfrm>
              <a:off x="0" y="0"/>
              <a:ext cx="406400" cy="401818"/>
            </a:xfrm>
            <a:custGeom>
              <a:avLst/>
              <a:gdLst/>
              <a:ahLst/>
              <a:cxnLst/>
              <a:rect l="l" t="t" r="r" b="b"/>
              <a:pathLst>
                <a:path w="406400" h="401818">
                  <a:moveTo>
                    <a:pt x="203200" y="0"/>
                  </a:moveTo>
                  <a:lnTo>
                    <a:pt x="406400" y="0"/>
                  </a:lnTo>
                  <a:lnTo>
                    <a:pt x="203200" y="401818"/>
                  </a:lnTo>
                  <a:lnTo>
                    <a:pt x="0" y="401818"/>
                  </a:lnTo>
                  <a:lnTo>
                    <a:pt x="203200" y="0"/>
                  </a:lnTo>
                  <a:close/>
                </a:path>
              </a:pathLst>
            </a:custGeom>
            <a:solidFill>
              <a:srgbClr val="23403D"/>
            </a:solidFill>
          </p:spPr>
        </p:sp>
        <p:sp>
          <p:nvSpPr>
            <p:cNvPr id="5" name="TextBox 5"/>
            <p:cNvSpPr txBox="1"/>
            <p:nvPr/>
          </p:nvSpPr>
          <p:spPr>
            <a:xfrm>
              <a:off x="101600" y="-66675"/>
              <a:ext cx="203200" cy="468493"/>
            </a:xfrm>
            <a:prstGeom prst="rect">
              <a:avLst/>
            </a:prstGeom>
          </p:spPr>
          <p:txBody>
            <a:bodyPr lIns="50800" tIns="50800" rIns="50800" bIns="50800" rtlCol="0" anchor="ctr"/>
            <a:lstStyle/>
            <a:p>
              <a:pPr algn="ctr">
                <a:lnSpc>
                  <a:spcPts val="3750"/>
                </a:lnSpc>
              </a:pPr>
              <a:endParaRPr/>
            </a:p>
          </p:txBody>
        </p:sp>
      </p:grpSp>
      <p:grpSp>
        <p:nvGrpSpPr>
          <p:cNvPr id="6" name="Group 6"/>
          <p:cNvGrpSpPr/>
          <p:nvPr/>
        </p:nvGrpSpPr>
        <p:grpSpPr>
          <a:xfrm>
            <a:off x="11292460" y="-4624142"/>
            <a:ext cx="15839091" cy="8353315"/>
            <a:chOff x="0" y="0"/>
            <a:chExt cx="1324457" cy="698500"/>
          </a:xfrm>
          <a:solidFill>
            <a:schemeClr val="accent3">
              <a:lumMod val="50000"/>
            </a:schemeClr>
          </a:solidFill>
        </p:grpSpPr>
        <p:sp>
          <p:nvSpPr>
            <p:cNvPr id="7" name="Freeform 7"/>
            <p:cNvSpPr/>
            <p:nvPr/>
          </p:nvSpPr>
          <p:spPr>
            <a:xfrm>
              <a:off x="1408" y="0"/>
              <a:ext cx="1321641" cy="698500"/>
            </a:xfrm>
            <a:custGeom>
              <a:avLst/>
              <a:gdLst/>
              <a:ahLst/>
              <a:cxnLst/>
              <a:rect l="l" t="t" r="r" b="b"/>
              <a:pathLst>
                <a:path w="1321641" h="698500">
                  <a:moveTo>
                    <a:pt x="1319362" y="355587"/>
                  </a:moveTo>
                  <a:lnTo>
                    <a:pt x="1123536" y="692163"/>
                  </a:lnTo>
                  <a:cubicBezTo>
                    <a:pt x="1121253" y="696086"/>
                    <a:pt x="1117056" y="698500"/>
                    <a:pt x="1112517" y="698500"/>
                  </a:cubicBezTo>
                  <a:lnTo>
                    <a:pt x="209124" y="698500"/>
                  </a:lnTo>
                  <a:cubicBezTo>
                    <a:pt x="204585" y="698500"/>
                    <a:pt x="200388" y="696086"/>
                    <a:pt x="198105" y="692163"/>
                  </a:cubicBezTo>
                  <a:lnTo>
                    <a:pt x="2279" y="355587"/>
                  </a:lnTo>
                  <a:cubicBezTo>
                    <a:pt x="0" y="351670"/>
                    <a:pt x="0" y="346830"/>
                    <a:pt x="2279" y="342913"/>
                  </a:cubicBezTo>
                  <a:lnTo>
                    <a:pt x="198105" y="6337"/>
                  </a:lnTo>
                  <a:cubicBezTo>
                    <a:pt x="200388" y="2414"/>
                    <a:pt x="204585" y="0"/>
                    <a:pt x="209124" y="0"/>
                  </a:cubicBezTo>
                  <a:lnTo>
                    <a:pt x="1112517" y="0"/>
                  </a:lnTo>
                  <a:cubicBezTo>
                    <a:pt x="1117056" y="0"/>
                    <a:pt x="1121253" y="2414"/>
                    <a:pt x="1123536" y="6337"/>
                  </a:cubicBezTo>
                  <a:lnTo>
                    <a:pt x="1319362" y="342913"/>
                  </a:lnTo>
                  <a:cubicBezTo>
                    <a:pt x="1321641" y="346830"/>
                    <a:pt x="1321641" y="351670"/>
                    <a:pt x="1319362" y="355587"/>
                  </a:cubicBezTo>
                  <a:close/>
                </a:path>
              </a:pathLst>
            </a:custGeom>
            <a:grpFill/>
          </p:spPr>
        </p:sp>
        <p:sp>
          <p:nvSpPr>
            <p:cNvPr id="8" name="TextBox 8"/>
            <p:cNvSpPr txBox="1"/>
            <p:nvPr/>
          </p:nvSpPr>
          <p:spPr>
            <a:xfrm>
              <a:off x="114300" y="-66675"/>
              <a:ext cx="1095857" cy="765175"/>
            </a:xfrm>
            <a:prstGeom prst="rect">
              <a:avLst/>
            </a:prstGeom>
            <a:grpFill/>
          </p:spPr>
          <p:txBody>
            <a:bodyPr lIns="50800" tIns="50800" rIns="50800" bIns="50800" rtlCol="0" anchor="ctr"/>
            <a:lstStyle/>
            <a:p>
              <a:pPr algn="ctr">
                <a:lnSpc>
                  <a:spcPts val="3750"/>
                </a:lnSpc>
              </a:pPr>
              <a:endParaRPr/>
            </a:p>
          </p:txBody>
        </p:sp>
      </p:grpSp>
      <p:sp>
        <p:nvSpPr>
          <p:cNvPr id="10" name="Freeform 10"/>
          <p:cNvSpPr/>
          <p:nvPr/>
        </p:nvSpPr>
        <p:spPr>
          <a:xfrm>
            <a:off x="10148022" y="1135957"/>
            <a:ext cx="10983073" cy="9805715"/>
          </a:xfrm>
          <a:custGeom>
            <a:avLst/>
            <a:gdLst/>
            <a:ahLst/>
            <a:cxnLst/>
            <a:rect l="l" t="t" r="r" b="b"/>
            <a:pathLst>
              <a:path w="450064" h="401818">
                <a:moveTo>
                  <a:pt x="224796" y="0"/>
                </a:moveTo>
                <a:lnTo>
                  <a:pt x="428466" y="0"/>
                </a:lnTo>
                <a:cubicBezTo>
                  <a:pt x="435617" y="0"/>
                  <a:pt x="442256" y="3711"/>
                  <a:pt x="446002" y="9803"/>
                </a:cubicBezTo>
                <a:cubicBezTo>
                  <a:pt x="449747" y="15894"/>
                  <a:pt x="450063" y="23493"/>
                  <a:pt x="446836" y="29875"/>
                </a:cubicBezTo>
                <a:lnTo>
                  <a:pt x="273851" y="371943"/>
                </a:lnTo>
                <a:cubicBezTo>
                  <a:pt x="264585" y="390266"/>
                  <a:pt x="245799" y="401818"/>
                  <a:pt x="225266" y="401818"/>
                </a:cubicBezTo>
                <a:lnTo>
                  <a:pt x="21596" y="401818"/>
                </a:lnTo>
                <a:cubicBezTo>
                  <a:pt x="14445" y="401818"/>
                  <a:pt x="7807" y="398107"/>
                  <a:pt x="4061" y="392015"/>
                </a:cubicBezTo>
                <a:cubicBezTo>
                  <a:pt x="315" y="385924"/>
                  <a:pt x="0" y="378325"/>
                  <a:pt x="3227" y="371943"/>
                </a:cubicBezTo>
                <a:lnTo>
                  <a:pt x="176211" y="29875"/>
                </a:lnTo>
                <a:cubicBezTo>
                  <a:pt x="185477" y="11552"/>
                  <a:pt x="204264" y="0"/>
                  <a:pt x="224796" y="0"/>
                </a:cubicBezTo>
                <a:close/>
              </a:path>
            </a:pathLst>
          </a:custGeom>
          <a:solidFill>
            <a:schemeClr val="bg2">
              <a:lumMod val="90000"/>
            </a:schemeClr>
          </a:solidFill>
        </p:spPr>
      </p:sp>
      <p:sp>
        <p:nvSpPr>
          <p:cNvPr id="11" name="TextBox 11"/>
          <p:cNvSpPr txBox="1"/>
          <p:nvPr/>
        </p:nvSpPr>
        <p:spPr>
          <a:xfrm>
            <a:off x="12337467" y="-491138"/>
            <a:ext cx="6604159" cy="11432810"/>
          </a:xfrm>
          <a:prstGeom prst="rect">
            <a:avLst/>
          </a:prstGeom>
        </p:spPr>
        <p:txBody>
          <a:bodyPr lIns="50800" tIns="50800" rIns="50800" bIns="50800" rtlCol="0" anchor="ctr"/>
          <a:lstStyle/>
          <a:p>
            <a:pPr algn="ctr">
              <a:lnSpc>
                <a:spcPts val="3750"/>
              </a:lnSpc>
            </a:pPr>
            <a:endParaRPr/>
          </a:p>
        </p:txBody>
      </p:sp>
      <p:sp>
        <p:nvSpPr>
          <p:cNvPr id="12" name="Freeform 12"/>
          <p:cNvSpPr/>
          <p:nvPr/>
        </p:nvSpPr>
        <p:spPr>
          <a:xfrm>
            <a:off x="-465592" y="9677400"/>
            <a:ext cx="2085975" cy="818745"/>
          </a:xfrm>
          <a:custGeom>
            <a:avLst/>
            <a:gdLst/>
            <a:ahLst/>
            <a:cxnLst/>
            <a:rect l="l" t="t" r="r" b="b"/>
            <a:pathLst>
              <a:path w="2085975" h="818745">
                <a:moveTo>
                  <a:pt x="0" y="0"/>
                </a:moveTo>
                <a:lnTo>
                  <a:pt x="2085975" y="0"/>
                </a:lnTo>
                <a:lnTo>
                  <a:pt x="2085975" y="818745"/>
                </a:lnTo>
                <a:lnTo>
                  <a:pt x="0" y="818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252981" y="5191857"/>
            <a:ext cx="5410171" cy="1050844"/>
          </a:xfrm>
          <a:custGeom>
            <a:avLst/>
            <a:gdLst/>
            <a:ahLst/>
            <a:cxnLst/>
            <a:rect l="l" t="t" r="r" b="b"/>
            <a:pathLst>
              <a:path w="5410171" h="1050844">
                <a:moveTo>
                  <a:pt x="0" y="0"/>
                </a:moveTo>
                <a:lnTo>
                  <a:pt x="5410171" y="0"/>
                </a:lnTo>
                <a:lnTo>
                  <a:pt x="5410171" y="1050844"/>
                </a:lnTo>
                <a:lnTo>
                  <a:pt x="0" y="1050844"/>
                </a:lnTo>
                <a:lnTo>
                  <a:pt x="0" y="0"/>
                </a:lnTo>
                <a:close/>
              </a:path>
            </a:pathLst>
          </a:custGeom>
          <a:blipFill>
            <a:blip r:embed="rId5">
              <a:alphaModFix amt="50000"/>
              <a:extLst>
                <a:ext uri="{96DAC541-7B7A-43D3-8B79-37D633B846F1}">
                  <asvg:svgBlip xmlns:asvg="http://schemas.microsoft.com/office/drawing/2016/SVG/main" r:embed="rId6"/>
                </a:ext>
              </a:extLst>
            </a:blip>
            <a:stretch>
              <a:fillRect t="-194102"/>
            </a:stretch>
          </a:blipFill>
          <a:ln cap="sq">
            <a:noFill/>
            <a:prstDash val="solid"/>
            <a:miter/>
          </a:ln>
        </p:spPr>
      </p:sp>
      <p:grpSp>
        <p:nvGrpSpPr>
          <p:cNvPr id="17" name="Group 17"/>
          <p:cNvGrpSpPr/>
          <p:nvPr/>
        </p:nvGrpSpPr>
        <p:grpSpPr>
          <a:xfrm>
            <a:off x="15176500" y="-292020"/>
            <a:ext cx="4035505" cy="818745"/>
            <a:chOff x="0" y="0"/>
            <a:chExt cx="5380674" cy="1091660"/>
          </a:xfrm>
          <a:solidFill>
            <a:schemeClr val="accent6">
              <a:lumMod val="50000"/>
            </a:schemeClr>
          </a:solidFill>
        </p:grpSpPr>
        <p:sp>
          <p:nvSpPr>
            <p:cNvPr id="18" name="Freeform 18"/>
            <p:cNvSpPr/>
            <p:nvPr/>
          </p:nvSpPr>
          <p:spPr>
            <a:xfrm>
              <a:off x="2599374" y="0"/>
              <a:ext cx="2781300" cy="1091660"/>
            </a:xfrm>
            <a:custGeom>
              <a:avLst/>
              <a:gdLst/>
              <a:ahLst/>
              <a:cxnLst/>
              <a:rect l="l" t="t" r="r" b="b"/>
              <a:pathLst>
                <a:path w="2781300" h="1091660">
                  <a:moveTo>
                    <a:pt x="0" y="0"/>
                  </a:moveTo>
                  <a:lnTo>
                    <a:pt x="2781300" y="0"/>
                  </a:lnTo>
                  <a:lnTo>
                    <a:pt x="2781300" y="1091660"/>
                  </a:lnTo>
                  <a:lnTo>
                    <a:pt x="0" y="1091660"/>
                  </a:lnTo>
                  <a:lnTo>
                    <a:pt x="0" y="0"/>
                  </a:lnTo>
                  <a:close/>
                </a:path>
              </a:pathLst>
            </a:custGeom>
            <a:grpFill/>
          </p:spPr>
        </p:sp>
        <p:sp>
          <p:nvSpPr>
            <p:cNvPr id="19" name="Freeform 19"/>
            <p:cNvSpPr/>
            <p:nvPr/>
          </p:nvSpPr>
          <p:spPr>
            <a:xfrm>
              <a:off x="0" y="0"/>
              <a:ext cx="2487304" cy="1091660"/>
            </a:xfrm>
            <a:custGeom>
              <a:avLst/>
              <a:gdLst/>
              <a:ahLst/>
              <a:cxnLst/>
              <a:rect l="l" t="t" r="r" b="b"/>
              <a:pathLst>
                <a:path w="2487304" h="1091660">
                  <a:moveTo>
                    <a:pt x="0" y="0"/>
                  </a:moveTo>
                  <a:lnTo>
                    <a:pt x="2487304" y="0"/>
                  </a:lnTo>
                  <a:lnTo>
                    <a:pt x="2487304" y="1091660"/>
                  </a:lnTo>
                  <a:lnTo>
                    <a:pt x="0" y="1091660"/>
                  </a:lnTo>
                  <a:lnTo>
                    <a:pt x="0" y="0"/>
                  </a:lnTo>
                  <a:close/>
                </a:path>
              </a:pathLst>
            </a:custGeom>
            <a:grpFill/>
          </p:spPr>
        </p:sp>
      </p:grpSp>
      <p:grpSp>
        <p:nvGrpSpPr>
          <p:cNvPr id="20" name="Group 20"/>
          <p:cNvGrpSpPr/>
          <p:nvPr/>
        </p:nvGrpSpPr>
        <p:grpSpPr>
          <a:xfrm>
            <a:off x="15970737" y="8578892"/>
            <a:ext cx="4307273" cy="3015761"/>
            <a:chOff x="0" y="0"/>
            <a:chExt cx="505660" cy="354041"/>
          </a:xfrm>
          <a:solidFill>
            <a:schemeClr val="accent6">
              <a:lumMod val="50000"/>
            </a:schemeClr>
          </a:solidFill>
        </p:grpSpPr>
        <p:sp>
          <p:nvSpPr>
            <p:cNvPr id="21" name="Freeform 21"/>
            <p:cNvSpPr/>
            <p:nvPr/>
          </p:nvSpPr>
          <p:spPr>
            <a:xfrm>
              <a:off x="24845" y="0"/>
              <a:ext cx="455970" cy="354041"/>
            </a:xfrm>
            <a:custGeom>
              <a:avLst/>
              <a:gdLst/>
              <a:ahLst/>
              <a:cxnLst/>
              <a:rect l="l" t="t" r="r" b="b"/>
              <a:pathLst>
                <a:path w="455970" h="354041">
                  <a:moveTo>
                    <a:pt x="241264" y="0"/>
                  </a:moveTo>
                  <a:lnTo>
                    <a:pt x="417906" y="0"/>
                  </a:lnTo>
                  <a:cubicBezTo>
                    <a:pt x="430904" y="0"/>
                    <a:pt x="442917" y="6926"/>
                    <a:pt x="449431" y="18174"/>
                  </a:cubicBezTo>
                  <a:cubicBezTo>
                    <a:pt x="455944" y="29422"/>
                    <a:pt x="455970" y="43288"/>
                    <a:pt x="449500" y="54561"/>
                  </a:cubicBezTo>
                  <a:lnTo>
                    <a:pt x="308931" y="299480"/>
                  </a:lnTo>
                  <a:cubicBezTo>
                    <a:pt x="289560" y="333229"/>
                    <a:pt x="253619" y="354041"/>
                    <a:pt x="214706" y="354041"/>
                  </a:cubicBezTo>
                  <a:lnTo>
                    <a:pt x="38064" y="354041"/>
                  </a:lnTo>
                  <a:cubicBezTo>
                    <a:pt x="25066" y="354041"/>
                    <a:pt x="13053" y="347115"/>
                    <a:pt x="6540" y="335867"/>
                  </a:cubicBezTo>
                  <a:cubicBezTo>
                    <a:pt x="27" y="324619"/>
                    <a:pt x="0" y="310753"/>
                    <a:pt x="6470" y="299480"/>
                  </a:cubicBezTo>
                  <a:lnTo>
                    <a:pt x="147040" y="54561"/>
                  </a:lnTo>
                  <a:cubicBezTo>
                    <a:pt x="166410" y="20812"/>
                    <a:pt x="202351" y="0"/>
                    <a:pt x="241264" y="0"/>
                  </a:cubicBezTo>
                  <a:close/>
                </a:path>
              </a:pathLst>
            </a:custGeom>
            <a:grpFill/>
          </p:spPr>
        </p:sp>
        <p:sp>
          <p:nvSpPr>
            <p:cNvPr id="22" name="TextBox 22"/>
            <p:cNvSpPr txBox="1"/>
            <p:nvPr/>
          </p:nvSpPr>
          <p:spPr>
            <a:xfrm>
              <a:off x="101600" y="-66675"/>
              <a:ext cx="302460" cy="420716"/>
            </a:xfrm>
            <a:prstGeom prst="rect">
              <a:avLst/>
            </a:prstGeom>
            <a:grpFill/>
          </p:spPr>
          <p:txBody>
            <a:bodyPr lIns="50800" tIns="50800" rIns="50800" bIns="50800" rtlCol="0" anchor="ctr"/>
            <a:lstStyle/>
            <a:p>
              <a:pPr algn="ctr">
                <a:lnSpc>
                  <a:spcPts val="3750"/>
                </a:lnSpc>
              </a:pPr>
              <a:endParaRPr/>
            </a:p>
          </p:txBody>
        </p:sp>
      </p:grpSp>
      <p:grpSp>
        <p:nvGrpSpPr>
          <p:cNvPr id="23" name="Group 23"/>
          <p:cNvGrpSpPr/>
          <p:nvPr/>
        </p:nvGrpSpPr>
        <p:grpSpPr>
          <a:xfrm>
            <a:off x="-2557187" y="-3545634"/>
            <a:ext cx="5114374" cy="4395165"/>
            <a:chOff x="0" y="0"/>
            <a:chExt cx="812800" cy="698500"/>
          </a:xfrm>
          <a:solidFill>
            <a:schemeClr val="accent6">
              <a:lumMod val="50000"/>
            </a:schemeClr>
          </a:solidFill>
        </p:grpSpPr>
        <p:sp>
          <p:nvSpPr>
            <p:cNvPr id="24" name="Freeform 2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grpFill/>
          </p:spPr>
        </p:sp>
        <p:sp>
          <p:nvSpPr>
            <p:cNvPr id="25" name="TextBox 25"/>
            <p:cNvSpPr txBox="1"/>
            <p:nvPr/>
          </p:nvSpPr>
          <p:spPr>
            <a:xfrm>
              <a:off x="114300" y="-66675"/>
              <a:ext cx="584200" cy="765175"/>
            </a:xfrm>
            <a:prstGeom prst="rect">
              <a:avLst/>
            </a:prstGeom>
            <a:grpFill/>
          </p:spPr>
          <p:txBody>
            <a:bodyPr lIns="50800" tIns="50800" rIns="50800" bIns="50800" rtlCol="0" anchor="ctr"/>
            <a:lstStyle/>
            <a:p>
              <a:pPr algn="ctr">
                <a:lnSpc>
                  <a:spcPts val="3750"/>
                </a:lnSpc>
              </a:pPr>
              <a:endParaRPr/>
            </a:p>
          </p:txBody>
        </p:sp>
      </p:grpSp>
      <p:sp>
        <p:nvSpPr>
          <p:cNvPr id="26" name="Freeform 26"/>
          <p:cNvSpPr/>
          <p:nvPr/>
        </p:nvSpPr>
        <p:spPr>
          <a:xfrm>
            <a:off x="17674864" y="9720423"/>
            <a:ext cx="899017" cy="732699"/>
          </a:xfrm>
          <a:custGeom>
            <a:avLst/>
            <a:gdLst/>
            <a:ahLst/>
            <a:cxnLst/>
            <a:rect l="l" t="t" r="r" b="b"/>
            <a:pathLst>
              <a:path w="899017" h="732699">
                <a:moveTo>
                  <a:pt x="0" y="0"/>
                </a:moveTo>
                <a:lnTo>
                  <a:pt x="899018" y="0"/>
                </a:lnTo>
                <a:lnTo>
                  <a:pt x="899018" y="732699"/>
                </a:lnTo>
                <a:lnTo>
                  <a:pt x="0" y="732699"/>
                </a:lnTo>
                <a:lnTo>
                  <a:pt x="0" y="0"/>
                </a:lnTo>
                <a:close/>
              </a:path>
            </a:pathLst>
          </a:custGeom>
          <a:solidFill>
            <a:schemeClr val="accent3">
              <a:lumMod val="50000"/>
            </a:schemeClr>
          </a:solidFill>
        </p:spPr>
      </p:sp>
      <p:sp>
        <p:nvSpPr>
          <p:cNvPr id="27" name="Freeform 27"/>
          <p:cNvSpPr/>
          <p:nvPr/>
        </p:nvSpPr>
        <p:spPr>
          <a:xfrm>
            <a:off x="10732730" y="-3588075"/>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9" name="TextBox 29"/>
          <p:cNvSpPr txBox="1"/>
          <p:nvPr/>
        </p:nvSpPr>
        <p:spPr>
          <a:xfrm>
            <a:off x="1174750" y="1577278"/>
            <a:ext cx="9889400" cy="1779333"/>
          </a:xfrm>
          <a:prstGeom prst="rect">
            <a:avLst/>
          </a:prstGeom>
        </p:spPr>
        <p:txBody>
          <a:bodyPr lIns="0" tIns="0" rIns="0" bIns="0" rtlCol="0" anchor="t">
            <a:spAutoFit/>
          </a:bodyPr>
          <a:lstStyle/>
          <a:p>
            <a:pPr algn="l">
              <a:lnSpc>
                <a:spcPts val="6900"/>
              </a:lnSpc>
            </a:pPr>
            <a:r>
              <a:rPr lang="en-US" sz="6000" b="1" dirty="0">
                <a:solidFill>
                  <a:srgbClr val="23403D"/>
                </a:solidFill>
                <a:latin typeface="TT Norms Bold"/>
                <a:ea typeface="TT Norms Bold"/>
                <a:cs typeface="TT Norms Bold"/>
                <a:sym typeface="TT Norms Bold"/>
              </a:rPr>
              <a:t>Review and Requirement Analysis</a:t>
            </a:r>
          </a:p>
        </p:txBody>
      </p:sp>
      <p:sp>
        <p:nvSpPr>
          <p:cNvPr id="32" name="TextBox 32"/>
          <p:cNvSpPr txBox="1"/>
          <p:nvPr/>
        </p:nvSpPr>
        <p:spPr>
          <a:xfrm>
            <a:off x="1028700" y="3648631"/>
            <a:ext cx="10190578" cy="1079783"/>
          </a:xfrm>
          <a:prstGeom prst="rect">
            <a:avLst/>
          </a:prstGeom>
        </p:spPr>
        <p:txBody>
          <a:bodyPr wrap="square" lIns="0" tIns="0" rIns="0" bIns="0" rtlCol="0" anchor="t">
            <a:spAutoFit/>
          </a:bodyPr>
          <a:lstStyle/>
          <a:p>
            <a:pPr algn="l">
              <a:lnSpc>
                <a:spcPts val="2800"/>
              </a:lnSpc>
            </a:pPr>
            <a:r>
              <a:rPr lang="en-US" sz="2400" spc="10" dirty="0">
                <a:solidFill>
                  <a:srgbClr val="23403D"/>
                </a:solidFill>
                <a:latin typeface="TT Norms"/>
                <a:ea typeface="TT Norms"/>
                <a:cs typeface="TT Norms"/>
                <a:sym typeface="TT Norms"/>
              </a:rPr>
              <a:t>In pursuit of translating user requirements into technical requirements, getting a blueprint of the entire development process, ensuring that the final software product meets the user expectations and business goals.</a:t>
            </a:r>
          </a:p>
        </p:txBody>
      </p:sp>
      <p:sp>
        <p:nvSpPr>
          <p:cNvPr id="33" name="TextBox 33"/>
          <p:cNvSpPr txBox="1"/>
          <p:nvPr/>
        </p:nvSpPr>
        <p:spPr>
          <a:xfrm>
            <a:off x="528677" y="6957804"/>
            <a:ext cx="9630501" cy="1980670"/>
          </a:xfrm>
          <a:prstGeom prst="rect">
            <a:avLst/>
          </a:prstGeom>
        </p:spPr>
        <p:txBody>
          <a:bodyPr wrap="square" lIns="0" tIns="0" rIns="0" bIns="0" rtlCol="0" anchor="t">
            <a:spAutoFit/>
          </a:bodyPr>
          <a:lstStyle/>
          <a:p>
            <a:pPr algn="l">
              <a:lnSpc>
                <a:spcPts val="3080"/>
              </a:lnSpc>
            </a:pPr>
            <a:r>
              <a:rPr lang="en-US" sz="2400" b="1" spc="11" dirty="0">
                <a:solidFill>
                  <a:srgbClr val="23403D"/>
                </a:solidFill>
                <a:latin typeface="TT Norms Bold"/>
                <a:ea typeface="TT Norms Bold"/>
                <a:cs typeface="TT Norms Bold"/>
                <a:sym typeface="TT Norms Bold"/>
              </a:rPr>
              <a:t>The aim of this phase is to analyze, validate, and document user’s requirements to ensure completeness, clarity and feasibility. Categorizing user requirements into common needs, common suggestions, common concerns, all gotten from user feedback during requirement gathering.</a:t>
            </a:r>
          </a:p>
        </p:txBody>
      </p:sp>
      <p:sp>
        <p:nvSpPr>
          <p:cNvPr id="35" name="TextBox 35"/>
          <p:cNvSpPr txBox="1"/>
          <p:nvPr/>
        </p:nvSpPr>
        <p:spPr>
          <a:xfrm>
            <a:off x="914447" y="5257209"/>
            <a:ext cx="3616898" cy="533400"/>
          </a:xfrm>
          <a:prstGeom prst="rect">
            <a:avLst/>
          </a:prstGeom>
        </p:spPr>
        <p:txBody>
          <a:bodyPr lIns="0" tIns="0" rIns="0" bIns="0" rtlCol="0" anchor="t">
            <a:spAutoFit/>
          </a:bodyPr>
          <a:lstStyle/>
          <a:p>
            <a:pPr algn="l">
              <a:lnSpc>
                <a:spcPts val="4499"/>
              </a:lnSpc>
            </a:pPr>
            <a:r>
              <a:rPr lang="en-US" sz="2999" b="1" dirty="0">
                <a:solidFill>
                  <a:srgbClr val="FFFFFF"/>
                </a:solidFill>
                <a:latin typeface="TT Norms Bold"/>
                <a:ea typeface="TT Norms Bold"/>
                <a:cs typeface="TT Norms Bold"/>
                <a:sym typeface="TT Norms Bold"/>
              </a:rPr>
              <a:t>Mission Statement</a:t>
            </a:r>
          </a:p>
        </p:txBody>
      </p:sp>
      <p:grpSp>
        <p:nvGrpSpPr>
          <p:cNvPr id="36" name="Group 36"/>
          <p:cNvGrpSpPr/>
          <p:nvPr/>
        </p:nvGrpSpPr>
        <p:grpSpPr>
          <a:xfrm>
            <a:off x="252981" y="1655217"/>
            <a:ext cx="921769" cy="911274"/>
            <a:chOff x="0" y="0"/>
            <a:chExt cx="1229026" cy="1215032"/>
          </a:xfrm>
        </p:grpSpPr>
        <p:sp>
          <p:nvSpPr>
            <p:cNvPr id="37" name="Freeform 37"/>
            <p:cNvSpPr/>
            <p:nvPr/>
          </p:nvSpPr>
          <p:spPr>
            <a:xfrm>
              <a:off x="13993" y="0"/>
              <a:ext cx="1215032" cy="1215032"/>
            </a:xfrm>
            <a:custGeom>
              <a:avLst/>
              <a:gdLst/>
              <a:ahLst/>
              <a:cxnLst/>
              <a:rect l="l" t="t" r="r" b="b"/>
              <a:pathLst>
                <a:path w="1215032" h="1215032">
                  <a:moveTo>
                    <a:pt x="0" y="0"/>
                  </a:moveTo>
                  <a:lnTo>
                    <a:pt x="1215033" y="0"/>
                  </a:lnTo>
                  <a:lnTo>
                    <a:pt x="1215033" y="1215032"/>
                  </a:lnTo>
                  <a:lnTo>
                    <a:pt x="0" y="1215032"/>
                  </a:lnTo>
                  <a:lnTo>
                    <a:pt x="0" y="0"/>
                  </a:lnTo>
                  <a:close/>
                </a:path>
              </a:pathLst>
            </a:custGeom>
            <a:blipFill>
              <a:blip r:embed="rId9">
                <a:alphaModFix amt="50000"/>
                <a:extLst>
                  <a:ext uri="{96DAC541-7B7A-43D3-8B79-37D633B846F1}">
                    <asvg:svgBlip xmlns:asvg="http://schemas.microsoft.com/office/drawing/2016/SVG/main" r:embed="rId10"/>
                  </a:ext>
                </a:extLst>
              </a:blip>
              <a:stretch>
                <a:fillRect/>
              </a:stretch>
            </a:blipFill>
            <a:ln cap="sq">
              <a:noFill/>
              <a:prstDash val="solid"/>
              <a:miter/>
            </a:ln>
          </p:spPr>
        </p:sp>
        <p:grpSp>
          <p:nvGrpSpPr>
            <p:cNvPr id="38" name="Group 38"/>
            <p:cNvGrpSpPr/>
            <p:nvPr/>
          </p:nvGrpSpPr>
          <p:grpSpPr>
            <a:xfrm>
              <a:off x="0" y="0"/>
              <a:ext cx="998172" cy="998172"/>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403D"/>
              </a:solidFill>
            </p:spPr>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3919"/>
                  </a:lnSpc>
                </a:pPr>
                <a:r>
                  <a:rPr lang="en-US" sz="2799" b="1">
                    <a:solidFill>
                      <a:srgbClr val="FFFFFF"/>
                    </a:solidFill>
                    <a:latin typeface="Canva Sans Bold"/>
                    <a:ea typeface="Canva Sans Bold"/>
                    <a:cs typeface="Canva Sans Bold"/>
                    <a:sym typeface="Canva Sans Bold"/>
                  </a:rPr>
                  <a:t>01</a:t>
                </a: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9386652" y="0"/>
            <a:ext cx="10399005" cy="10281761"/>
            <a:chOff x="0" y="0"/>
            <a:chExt cx="406400" cy="401818"/>
          </a:xfrm>
        </p:grpSpPr>
        <p:sp>
          <p:nvSpPr>
            <p:cNvPr id="4" name="Freeform 4"/>
            <p:cNvSpPr/>
            <p:nvPr/>
          </p:nvSpPr>
          <p:spPr>
            <a:xfrm>
              <a:off x="0" y="0"/>
              <a:ext cx="406400" cy="401818"/>
            </a:xfrm>
            <a:custGeom>
              <a:avLst/>
              <a:gdLst/>
              <a:ahLst/>
              <a:cxnLst/>
              <a:rect l="l" t="t" r="r" b="b"/>
              <a:pathLst>
                <a:path w="406400" h="401818">
                  <a:moveTo>
                    <a:pt x="203200" y="0"/>
                  </a:moveTo>
                  <a:lnTo>
                    <a:pt x="406400" y="0"/>
                  </a:lnTo>
                  <a:lnTo>
                    <a:pt x="203200" y="401818"/>
                  </a:lnTo>
                  <a:lnTo>
                    <a:pt x="0" y="401818"/>
                  </a:lnTo>
                  <a:lnTo>
                    <a:pt x="203200" y="0"/>
                  </a:lnTo>
                  <a:close/>
                </a:path>
              </a:pathLst>
            </a:custGeom>
            <a:solidFill>
              <a:srgbClr val="23403D"/>
            </a:solidFill>
          </p:spPr>
        </p:sp>
        <p:sp>
          <p:nvSpPr>
            <p:cNvPr id="5" name="TextBox 5"/>
            <p:cNvSpPr txBox="1"/>
            <p:nvPr/>
          </p:nvSpPr>
          <p:spPr>
            <a:xfrm>
              <a:off x="101600" y="-66675"/>
              <a:ext cx="203200" cy="468493"/>
            </a:xfrm>
            <a:prstGeom prst="rect">
              <a:avLst/>
            </a:prstGeom>
          </p:spPr>
          <p:txBody>
            <a:bodyPr lIns="50800" tIns="50800" rIns="50800" bIns="50800" rtlCol="0" anchor="ctr"/>
            <a:lstStyle/>
            <a:p>
              <a:pPr algn="ctr">
                <a:lnSpc>
                  <a:spcPts val="3750"/>
                </a:lnSpc>
              </a:pPr>
              <a:endParaRPr/>
            </a:p>
          </p:txBody>
        </p:sp>
      </p:grpSp>
      <p:grpSp>
        <p:nvGrpSpPr>
          <p:cNvPr id="6" name="Group 6"/>
          <p:cNvGrpSpPr/>
          <p:nvPr/>
        </p:nvGrpSpPr>
        <p:grpSpPr>
          <a:xfrm>
            <a:off x="11292460" y="-4624142"/>
            <a:ext cx="15839091" cy="8353315"/>
            <a:chOff x="0" y="0"/>
            <a:chExt cx="1324457" cy="698500"/>
          </a:xfrm>
          <a:solidFill>
            <a:schemeClr val="accent3">
              <a:lumMod val="50000"/>
            </a:schemeClr>
          </a:solidFill>
        </p:grpSpPr>
        <p:sp>
          <p:nvSpPr>
            <p:cNvPr id="7" name="Freeform 7"/>
            <p:cNvSpPr/>
            <p:nvPr/>
          </p:nvSpPr>
          <p:spPr>
            <a:xfrm>
              <a:off x="1408" y="0"/>
              <a:ext cx="1321641" cy="698500"/>
            </a:xfrm>
            <a:custGeom>
              <a:avLst/>
              <a:gdLst/>
              <a:ahLst/>
              <a:cxnLst/>
              <a:rect l="l" t="t" r="r" b="b"/>
              <a:pathLst>
                <a:path w="1321641" h="698500">
                  <a:moveTo>
                    <a:pt x="1319362" y="355587"/>
                  </a:moveTo>
                  <a:lnTo>
                    <a:pt x="1123536" y="692163"/>
                  </a:lnTo>
                  <a:cubicBezTo>
                    <a:pt x="1121253" y="696086"/>
                    <a:pt x="1117056" y="698500"/>
                    <a:pt x="1112517" y="698500"/>
                  </a:cubicBezTo>
                  <a:lnTo>
                    <a:pt x="209124" y="698500"/>
                  </a:lnTo>
                  <a:cubicBezTo>
                    <a:pt x="204585" y="698500"/>
                    <a:pt x="200388" y="696086"/>
                    <a:pt x="198105" y="692163"/>
                  </a:cubicBezTo>
                  <a:lnTo>
                    <a:pt x="2279" y="355587"/>
                  </a:lnTo>
                  <a:cubicBezTo>
                    <a:pt x="0" y="351670"/>
                    <a:pt x="0" y="346830"/>
                    <a:pt x="2279" y="342913"/>
                  </a:cubicBezTo>
                  <a:lnTo>
                    <a:pt x="198105" y="6337"/>
                  </a:lnTo>
                  <a:cubicBezTo>
                    <a:pt x="200388" y="2414"/>
                    <a:pt x="204585" y="0"/>
                    <a:pt x="209124" y="0"/>
                  </a:cubicBezTo>
                  <a:lnTo>
                    <a:pt x="1112517" y="0"/>
                  </a:lnTo>
                  <a:cubicBezTo>
                    <a:pt x="1117056" y="0"/>
                    <a:pt x="1121253" y="2414"/>
                    <a:pt x="1123536" y="6337"/>
                  </a:cubicBezTo>
                  <a:lnTo>
                    <a:pt x="1319362" y="342913"/>
                  </a:lnTo>
                  <a:cubicBezTo>
                    <a:pt x="1321641" y="346830"/>
                    <a:pt x="1321641" y="351670"/>
                    <a:pt x="1319362" y="355587"/>
                  </a:cubicBezTo>
                  <a:close/>
                </a:path>
              </a:pathLst>
            </a:custGeom>
            <a:grpFill/>
          </p:spPr>
        </p:sp>
        <p:sp>
          <p:nvSpPr>
            <p:cNvPr id="8" name="TextBox 8"/>
            <p:cNvSpPr txBox="1"/>
            <p:nvPr/>
          </p:nvSpPr>
          <p:spPr>
            <a:xfrm>
              <a:off x="114300" y="-66675"/>
              <a:ext cx="1095857" cy="765175"/>
            </a:xfrm>
            <a:prstGeom prst="rect">
              <a:avLst/>
            </a:prstGeom>
            <a:grpFill/>
          </p:spPr>
          <p:txBody>
            <a:bodyPr lIns="50800" tIns="50800" rIns="50800" bIns="50800" rtlCol="0" anchor="ctr"/>
            <a:lstStyle/>
            <a:p>
              <a:pPr algn="ctr">
                <a:lnSpc>
                  <a:spcPts val="3750"/>
                </a:lnSpc>
              </a:pPr>
              <a:endParaRPr/>
            </a:p>
          </p:txBody>
        </p:sp>
      </p:grpSp>
      <p:sp>
        <p:nvSpPr>
          <p:cNvPr id="10" name="Freeform 10"/>
          <p:cNvSpPr/>
          <p:nvPr/>
        </p:nvSpPr>
        <p:spPr>
          <a:xfrm>
            <a:off x="10148022" y="1135957"/>
            <a:ext cx="10983073" cy="9805715"/>
          </a:xfrm>
          <a:custGeom>
            <a:avLst/>
            <a:gdLst/>
            <a:ahLst/>
            <a:cxnLst/>
            <a:rect l="l" t="t" r="r" b="b"/>
            <a:pathLst>
              <a:path w="450064" h="401818">
                <a:moveTo>
                  <a:pt x="224796" y="0"/>
                </a:moveTo>
                <a:lnTo>
                  <a:pt x="428466" y="0"/>
                </a:lnTo>
                <a:cubicBezTo>
                  <a:pt x="435617" y="0"/>
                  <a:pt x="442256" y="3711"/>
                  <a:pt x="446002" y="9803"/>
                </a:cubicBezTo>
                <a:cubicBezTo>
                  <a:pt x="449747" y="15894"/>
                  <a:pt x="450063" y="23493"/>
                  <a:pt x="446836" y="29875"/>
                </a:cubicBezTo>
                <a:lnTo>
                  <a:pt x="273851" y="371943"/>
                </a:lnTo>
                <a:cubicBezTo>
                  <a:pt x="264585" y="390266"/>
                  <a:pt x="245799" y="401818"/>
                  <a:pt x="225266" y="401818"/>
                </a:cubicBezTo>
                <a:lnTo>
                  <a:pt x="21596" y="401818"/>
                </a:lnTo>
                <a:cubicBezTo>
                  <a:pt x="14445" y="401818"/>
                  <a:pt x="7807" y="398107"/>
                  <a:pt x="4061" y="392015"/>
                </a:cubicBezTo>
                <a:cubicBezTo>
                  <a:pt x="315" y="385924"/>
                  <a:pt x="0" y="378325"/>
                  <a:pt x="3227" y="371943"/>
                </a:cubicBezTo>
                <a:lnTo>
                  <a:pt x="176211" y="29875"/>
                </a:lnTo>
                <a:cubicBezTo>
                  <a:pt x="185477" y="11552"/>
                  <a:pt x="204264" y="0"/>
                  <a:pt x="224796" y="0"/>
                </a:cubicBezTo>
                <a:close/>
              </a:path>
            </a:pathLst>
          </a:custGeom>
          <a:solidFill>
            <a:schemeClr val="bg2">
              <a:lumMod val="90000"/>
            </a:schemeClr>
          </a:solidFill>
        </p:spPr>
      </p:sp>
      <p:sp>
        <p:nvSpPr>
          <p:cNvPr id="11" name="TextBox 11"/>
          <p:cNvSpPr txBox="1"/>
          <p:nvPr/>
        </p:nvSpPr>
        <p:spPr>
          <a:xfrm>
            <a:off x="12337467" y="-491138"/>
            <a:ext cx="6604159" cy="11432810"/>
          </a:xfrm>
          <a:prstGeom prst="rect">
            <a:avLst/>
          </a:prstGeom>
        </p:spPr>
        <p:txBody>
          <a:bodyPr lIns="50800" tIns="50800" rIns="50800" bIns="50800" rtlCol="0" anchor="ctr"/>
          <a:lstStyle/>
          <a:p>
            <a:pPr algn="ctr">
              <a:lnSpc>
                <a:spcPts val="3750"/>
              </a:lnSpc>
            </a:pPr>
            <a:endParaRPr/>
          </a:p>
        </p:txBody>
      </p:sp>
      <p:sp>
        <p:nvSpPr>
          <p:cNvPr id="12" name="Freeform 12"/>
          <p:cNvSpPr/>
          <p:nvPr/>
        </p:nvSpPr>
        <p:spPr>
          <a:xfrm>
            <a:off x="-465592" y="9677400"/>
            <a:ext cx="2085975" cy="818745"/>
          </a:xfrm>
          <a:custGeom>
            <a:avLst/>
            <a:gdLst/>
            <a:ahLst/>
            <a:cxnLst/>
            <a:rect l="l" t="t" r="r" b="b"/>
            <a:pathLst>
              <a:path w="2085975" h="818745">
                <a:moveTo>
                  <a:pt x="0" y="0"/>
                </a:moveTo>
                <a:lnTo>
                  <a:pt x="2085975" y="0"/>
                </a:lnTo>
                <a:lnTo>
                  <a:pt x="2085975" y="818745"/>
                </a:lnTo>
                <a:lnTo>
                  <a:pt x="0" y="818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7" name="Group 17"/>
          <p:cNvGrpSpPr/>
          <p:nvPr/>
        </p:nvGrpSpPr>
        <p:grpSpPr>
          <a:xfrm>
            <a:off x="15176500" y="-292020"/>
            <a:ext cx="4035505" cy="818745"/>
            <a:chOff x="0" y="0"/>
            <a:chExt cx="5380674" cy="1091660"/>
          </a:xfrm>
          <a:solidFill>
            <a:schemeClr val="accent6">
              <a:lumMod val="50000"/>
            </a:schemeClr>
          </a:solidFill>
        </p:grpSpPr>
        <p:sp>
          <p:nvSpPr>
            <p:cNvPr id="18" name="Freeform 18"/>
            <p:cNvSpPr/>
            <p:nvPr/>
          </p:nvSpPr>
          <p:spPr>
            <a:xfrm>
              <a:off x="2599374" y="0"/>
              <a:ext cx="2781300" cy="1091660"/>
            </a:xfrm>
            <a:custGeom>
              <a:avLst/>
              <a:gdLst/>
              <a:ahLst/>
              <a:cxnLst/>
              <a:rect l="l" t="t" r="r" b="b"/>
              <a:pathLst>
                <a:path w="2781300" h="1091660">
                  <a:moveTo>
                    <a:pt x="0" y="0"/>
                  </a:moveTo>
                  <a:lnTo>
                    <a:pt x="2781300" y="0"/>
                  </a:lnTo>
                  <a:lnTo>
                    <a:pt x="2781300" y="1091660"/>
                  </a:lnTo>
                  <a:lnTo>
                    <a:pt x="0" y="1091660"/>
                  </a:lnTo>
                  <a:lnTo>
                    <a:pt x="0" y="0"/>
                  </a:lnTo>
                  <a:close/>
                </a:path>
              </a:pathLst>
            </a:custGeom>
            <a:grpFill/>
          </p:spPr>
        </p:sp>
        <p:sp>
          <p:nvSpPr>
            <p:cNvPr id="19" name="Freeform 19"/>
            <p:cNvSpPr/>
            <p:nvPr/>
          </p:nvSpPr>
          <p:spPr>
            <a:xfrm>
              <a:off x="0" y="0"/>
              <a:ext cx="2487304" cy="1091660"/>
            </a:xfrm>
            <a:custGeom>
              <a:avLst/>
              <a:gdLst/>
              <a:ahLst/>
              <a:cxnLst/>
              <a:rect l="l" t="t" r="r" b="b"/>
              <a:pathLst>
                <a:path w="2487304" h="1091660">
                  <a:moveTo>
                    <a:pt x="0" y="0"/>
                  </a:moveTo>
                  <a:lnTo>
                    <a:pt x="2487304" y="0"/>
                  </a:lnTo>
                  <a:lnTo>
                    <a:pt x="2487304" y="1091660"/>
                  </a:lnTo>
                  <a:lnTo>
                    <a:pt x="0" y="1091660"/>
                  </a:lnTo>
                  <a:lnTo>
                    <a:pt x="0" y="0"/>
                  </a:lnTo>
                  <a:close/>
                </a:path>
              </a:pathLst>
            </a:custGeom>
            <a:grpFill/>
          </p:spPr>
        </p:sp>
      </p:grpSp>
      <p:grpSp>
        <p:nvGrpSpPr>
          <p:cNvPr id="20" name="Group 20"/>
          <p:cNvGrpSpPr/>
          <p:nvPr/>
        </p:nvGrpSpPr>
        <p:grpSpPr>
          <a:xfrm>
            <a:off x="15970737" y="8578892"/>
            <a:ext cx="4307273" cy="3015761"/>
            <a:chOff x="0" y="0"/>
            <a:chExt cx="505660" cy="354041"/>
          </a:xfrm>
          <a:solidFill>
            <a:schemeClr val="accent6">
              <a:lumMod val="50000"/>
            </a:schemeClr>
          </a:solidFill>
        </p:grpSpPr>
        <p:sp>
          <p:nvSpPr>
            <p:cNvPr id="21" name="Freeform 21"/>
            <p:cNvSpPr/>
            <p:nvPr/>
          </p:nvSpPr>
          <p:spPr>
            <a:xfrm>
              <a:off x="24845" y="0"/>
              <a:ext cx="455970" cy="354041"/>
            </a:xfrm>
            <a:custGeom>
              <a:avLst/>
              <a:gdLst/>
              <a:ahLst/>
              <a:cxnLst/>
              <a:rect l="l" t="t" r="r" b="b"/>
              <a:pathLst>
                <a:path w="455970" h="354041">
                  <a:moveTo>
                    <a:pt x="241264" y="0"/>
                  </a:moveTo>
                  <a:lnTo>
                    <a:pt x="417906" y="0"/>
                  </a:lnTo>
                  <a:cubicBezTo>
                    <a:pt x="430904" y="0"/>
                    <a:pt x="442917" y="6926"/>
                    <a:pt x="449431" y="18174"/>
                  </a:cubicBezTo>
                  <a:cubicBezTo>
                    <a:pt x="455944" y="29422"/>
                    <a:pt x="455970" y="43288"/>
                    <a:pt x="449500" y="54561"/>
                  </a:cubicBezTo>
                  <a:lnTo>
                    <a:pt x="308931" y="299480"/>
                  </a:lnTo>
                  <a:cubicBezTo>
                    <a:pt x="289560" y="333229"/>
                    <a:pt x="253619" y="354041"/>
                    <a:pt x="214706" y="354041"/>
                  </a:cubicBezTo>
                  <a:lnTo>
                    <a:pt x="38064" y="354041"/>
                  </a:lnTo>
                  <a:cubicBezTo>
                    <a:pt x="25066" y="354041"/>
                    <a:pt x="13053" y="347115"/>
                    <a:pt x="6540" y="335867"/>
                  </a:cubicBezTo>
                  <a:cubicBezTo>
                    <a:pt x="27" y="324619"/>
                    <a:pt x="0" y="310753"/>
                    <a:pt x="6470" y="299480"/>
                  </a:cubicBezTo>
                  <a:lnTo>
                    <a:pt x="147040" y="54561"/>
                  </a:lnTo>
                  <a:cubicBezTo>
                    <a:pt x="166410" y="20812"/>
                    <a:pt x="202351" y="0"/>
                    <a:pt x="241264" y="0"/>
                  </a:cubicBezTo>
                  <a:close/>
                </a:path>
              </a:pathLst>
            </a:custGeom>
            <a:grpFill/>
          </p:spPr>
        </p:sp>
        <p:sp>
          <p:nvSpPr>
            <p:cNvPr id="22" name="TextBox 22"/>
            <p:cNvSpPr txBox="1"/>
            <p:nvPr/>
          </p:nvSpPr>
          <p:spPr>
            <a:xfrm>
              <a:off x="101600" y="-66675"/>
              <a:ext cx="302460" cy="420716"/>
            </a:xfrm>
            <a:prstGeom prst="rect">
              <a:avLst/>
            </a:prstGeom>
            <a:grpFill/>
          </p:spPr>
          <p:txBody>
            <a:bodyPr lIns="50800" tIns="50800" rIns="50800" bIns="50800" rtlCol="0" anchor="ctr"/>
            <a:lstStyle/>
            <a:p>
              <a:pPr algn="ctr">
                <a:lnSpc>
                  <a:spcPts val="3750"/>
                </a:lnSpc>
              </a:pPr>
              <a:endParaRPr/>
            </a:p>
          </p:txBody>
        </p:sp>
      </p:grpSp>
      <p:grpSp>
        <p:nvGrpSpPr>
          <p:cNvPr id="23" name="Group 23"/>
          <p:cNvGrpSpPr/>
          <p:nvPr/>
        </p:nvGrpSpPr>
        <p:grpSpPr>
          <a:xfrm>
            <a:off x="-2557187" y="-3545634"/>
            <a:ext cx="5114374" cy="4395165"/>
            <a:chOff x="0" y="0"/>
            <a:chExt cx="812800" cy="698500"/>
          </a:xfrm>
          <a:solidFill>
            <a:schemeClr val="accent6">
              <a:lumMod val="50000"/>
            </a:schemeClr>
          </a:solidFill>
        </p:grpSpPr>
        <p:sp>
          <p:nvSpPr>
            <p:cNvPr id="24" name="Freeform 2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grpFill/>
          </p:spPr>
        </p:sp>
        <p:sp>
          <p:nvSpPr>
            <p:cNvPr id="25" name="TextBox 25"/>
            <p:cNvSpPr txBox="1"/>
            <p:nvPr/>
          </p:nvSpPr>
          <p:spPr>
            <a:xfrm>
              <a:off x="114300" y="-66675"/>
              <a:ext cx="584200" cy="765175"/>
            </a:xfrm>
            <a:prstGeom prst="rect">
              <a:avLst/>
            </a:prstGeom>
            <a:grpFill/>
          </p:spPr>
          <p:txBody>
            <a:bodyPr lIns="50800" tIns="50800" rIns="50800" bIns="50800" rtlCol="0" anchor="ctr"/>
            <a:lstStyle/>
            <a:p>
              <a:pPr algn="ctr">
                <a:lnSpc>
                  <a:spcPts val="3750"/>
                </a:lnSpc>
              </a:pPr>
              <a:endParaRPr/>
            </a:p>
          </p:txBody>
        </p:sp>
      </p:grpSp>
      <p:sp>
        <p:nvSpPr>
          <p:cNvPr id="26" name="Freeform 26"/>
          <p:cNvSpPr/>
          <p:nvPr/>
        </p:nvSpPr>
        <p:spPr>
          <a:xfrm>
            <a:off x="17674864" y="9720423"/>
            <a:ext cx="899017" cy="732699"/>
          </a:xfrm>
          <a:custGeom>
            <a:avLst/>
            <a:gdLst/>
            <a:ahLst/>
            <a:cxnLst/>
            <a:rect l="l" t="t" r="r" b="b"/>
            <a:pathLst>
              <a:path w="899017" h="732699">
                <a:moveTo>
                  <a:pt x="0" y="0"/>
                </a:moveTo>
                <a:lnTo>
                  <a:pt x="899018" y="0"/>
                </a:lnTo>
                <a:lnTo>
                  <a:pt x="899018" y="732699"/>
                </a:lnTo>
                <a:lnTo>
                  <a:pt x="0" y="732699"/>
                </a:lnTo>
                <a:lnTo>
                  <a:pt x="0" y="0"/>
                </a:lnTo>
                <a:close/>
              </a:path>
            </a:pathLst>
          </a:custGeom>
          <a:solidFill>
            <a:schemeClr val="accent3">
              <a:lumMod val="50000"/>
            </a:schemeClr>
          </a:solidFill>
        </p:spPr>
      </p:sp>
      <p:sp>
        <p:nvSpPr>
          <p:cNvPr id="27" name="Freeform 27"/>
          <p:cNvSpPr/>
          <p:nvPr/>
        </p:nvSpPr>
        <p:spPr>
          <a:xfrm>
            <a:off x="10732730" y="-3588075"/>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8">
            <a:extLst>
              <a:ext uri="{FF2B5EF4-FFF2-40B4-BE49-F238E27FC236}">
                <a16:creationId xmlns:a16="http://schemas.microsoft.com/office/drawing/2014/main" id="{42449A46-A31B-4E8F-AA33-F494ED310584}"/>
              </a:ext>
            </a:extLst>
          </p:cNvPr>
          <p:cNvSpPr txBox="1"/>
          <p:nvPr/>
        </p:nvSpPr>
        <p:spPr>
          <a:xfrm flipH="1">
            <a:off x="221235" y="1135957"/>
            <a:ext cx="13007452" cy="6924973"/>
          </a:xfrm>
          <a:prstGeom prst="rect">
            <a:avLst/>
          </a:prstGeom>
          <a:noFill/>
        </p:spPr>
        <p:txBody>
          <a:bodyPr wrap="square" rtlCol="0">
            <a:spAutoFit/>
          </a:bodyPr>
          <a:lstStyle/>
          <a:p>
            <a:r>
              <a:rPr lang="en-US" sz="3200" b="1" dirty="0"/>
              <a:t>&gt;&gt; Completeness:</a:t>
            </a:r>
            <a:r>
              <a:rPr lang="en-US" sz="2800" dirty="0"/>
              <a:t> Over 80% of users reported not using any digital government service. While many others expressed the need for simple interfaces and real time notification.  </a:t>
            </a:r>
          </a:p>
          <a:p>
            <a:endParaRPr lang="en-US" sz="3200" b="1" dirty="0"/>
          </a:p>
          <a:p>
            <a:r>
              <a:rPr lang="en-US" sz="3200" b="1" dirty="0"/>
              <a:t>&gt;&gt; Clarity: </a:t>
            </a:r>
            <a:r>
              <a:rPr lang="en-US" sz="2800" dirty="0"/>
              <a:t>User expectations such as set reminders or notify authorities about road damage, require further probing to translate into clear and actionable requirements. We ensured that each requirement was clearly stated to avoid ambiguities in later development stages.</a:t>
            </a:r>
          </a:p>
          <a:p>
            <a:endParaRPr lang="en-US" sz="2800" b="1" dirty="0"/>
          </a:p>
          <a:p>
            <a:r>
              <a:rPr lang="en-US" sz="3200" b="1" dirty="0"/>
              <a:t>&gt;&gt; Technical feasibility: </a:t>
            </a:r>
            <a:r>
              <a:rPr lang="en-US" sz="2800" dirty="0"/>
              <a:t>We assessed whether the proposed features can be realistically implemented.</a:t>
            </a:r>
          </a:p>
          <a:p>
            <a:endParaRPr lang="en-US" sz="3200" b="1" dirty="0"/>
          </a:p>
          <a:p>
            <a:r>
              <a:rPr lang="en-US" sz="3200" b="1" dirty="0"/>
              <a:t>&gt;&gt; Dependency relationships: </a:t>
            </a:r>
            <a:r>
              <a:rPr lang="en-US" sz="2800" dirty="0"/>
              <a:t>We identified independencies such as how accident detection relies on GPS and accelerometer data or how road conditions rely on real time image input.</a:t>
            </a:r>
            <a:endParaRPr lang="en-US" sz="3200" b="1" dirty="0"/>
          </a:p>
        </p:txBody>
      </p:sp>
    </p:spTree>
    <p:extLst>
      <p:ext uri="{BB962C8B-B14F-4D97-AF65-F5344CB8AC3E}">
        <p14:creationId xmlns:p14="http://schemas.microsoft.com/office/powerpoint/2010/main" val="3939513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sp>
        <p:nvSpPr>
          <p:cNvPr id="6" name="Freeform 6"/>
          <p:cNvSpPr/>
          <p:nvPr/>
        </p:nvSpPr>
        <p:spPr>
          <a:xfrm>
            <a:off x="972418" y="7101147"/>
            <a:ext cx="1654131" cy="1654131"/>
          </a:xfrm>
          <a:custGeom>
            <a:avLst/>
            <a:gdLst/>
            <a:ahLst/>
            <a:cxnLst/>
            <a:rect l="l" t="t" r="r" b="b"/>
            <a:pathLst>
              <a:path w="1654131" h="1654131">
                <a:moveTo>
                  <a:pt x="0" y="0"/>
                </a:moveTo>
                <a:lnTo>
                  <a:pt x="1654130" y="0"/>
                </a:lnTo>
                <a:lnTo>
                  <a:pt x="1654130" y="1654130"/>
                </a:lnTo>
                <a:lnTo>
                  <a:pt x="0" y="1654130"/>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a:ln cap="sq">
            <a:noFill/>
            <a:prstDash val="solid"/>
            <a:miter/>
          </a:ln>
        </p:spPr>
      </p:sp>
      <p:grpSp>
        <p:nvGrpSpPr>
          <p:cNvPr id="7" name="Group 7"/>
          <p:cNvGrpSpPr/>
          <p:nvPr/>
        </p:nvGrpSpPr>
        <p:grpSpPr>
          <a:xfrm>
            <a:off x="11229999" y="-3234257"/>
            <a:ext cx="11945087" cy="12492557"/>
            <a:chOff x="0" y="0"/>
            <a:chExt cx="759608" cy="794422"/>
          </a:xfrm>
          <a:solidFill>
            <a:schemeClr val="accent3">
              <a:lumMod val="40000"/>
              <a:lumOff val="60000"/>
            </a:schemeClr>
          </a:solidFill>
        </p:grpSpPr>
        <p:sp>
          <p:nvSpPr>
            <p:cNvPr id="8" name="Freeform 8"/>
            <p:cNvSpPr/>
            <p:nvPr/>
          </p:nvSpPr>
          <p:spPr>
            <a:xfrm>
              <a:off x="3294" y="0"/>
              <a:ext cx="753019" cy="794422"/>
            </a:xfrm>
            <a:custGeom>
              <a:avLst/>
              <a:gdLst/>
              <a:ahLst/>
              <a:cxnLst/>
              <a:rect l="l" t="t" r="r" b="b"/>
              <a:pathLst>
                <a:path w="753019" h="794422">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grpFill/>
          </p:spPr>
        </p:sp>
        <p:sp>
          <p:nvSpPr>
            <p:cNvPr id="9" name="TextBox 9"/>
            <p:cNvSpPr txBox="1"/>
            <p:nvPr/>
          </p:nvSpPr>
          <p:spPr>
            <a:xfrm>
              <a:off x="114300" y="-66675"/>
              <a:ext cx="531008" cy="861097"/>
            </a:xfrm>
            <a:prstGeom prst="rect">
              <a:avLst/>
            </a:prstGeom>
            <a:grpFill/>
          </p:spPr>
          <p:txBody>
            <a:bodyPr lIns="59834" tIns="59834" rIns="59834" bIns="59834" rtlCol="0" anchor="ctr"/>
            <a:lstStyle/>
            <a:p>
              <a:pPr algn="ctr">
                <a:lnSpc>
                  <a:spcPts val="3750"/>
                </a:lnSpc>
              </a:pPr>
              <a:endParaRPr/>
            </a:p>
          </p:txBody>
        </p:sp>
      </p:grpSp>
      <p:grpSp>
        <p:nvGrpSpPr>
          <p:cNvPr id="18" name="Group 18"/>
          <p:cNvGrpSpPr/>
          <p:nvPr/>
        </p:nvGrpSpPr>
        <p:grpSpPr>
          <a:xfrm>
            <a:off x="11870680" y="-2722500"/>
            <a:ext cx="9825247" cy="11469044"/>
            <a:chOff x="0" y="0"/>
            <a:chExt cx="680562" cy="794422"/>
          </a:xfrm>
        </p:grpSpPr>
        <p:sp>
          <p:nvSpPr>
            <p:cNvPr id="19" name="Freeform 19"/>
            <p:cNvSpPr/>
            <p:nvPr/>
          </p:nvSpPr>
          <p:spPr>
            <a:xfrm>
              <a:off x="5340" y="0"/>
              <a:ext cx="669881" cy="794422"/>
            </a:xfrm>
            <a:custGeom>
              <a:avLst/>
              <a:gdLst/>
              <a:ahLst/>
              <a:cxnLst/>
              <a:rect l="l" t="t" r="r" b="b"/>
              <a:pathLst>
                <a:path w="669881" h="794422">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1D7363"/>
            </a:solidFill>
          </p:spPr>
        </p:sp>
        <p:sp>
          <p:nvSpPr>
            <p:cNvPr id="20" name="TextBox 20"/>
            <p:cNvSpPr txBox="1"/>
            <p:nvPr/>
          </p:nvSpPr>
          <p:spPr>
            <a:xfrm>
              <a:off x="114300" y="-66675"/>
              <a:ext cx="451962" cy="861097"/>
            </a:xfrm>
            <a:prstGeom prst="rect">
              <a:avLst/>
            </a:prstGeom>
          </p:spPr>
          <p:txBody>
            <a:bodyPr lIns="59834" tIns="59834" rIns="59834" bIns="59834" rtlCol="0" anchor="ctr"/>
            <a:lstStyle/>
            <a:p>
              <a:pPr algn="ctr">
                <a:lnSpc>
                  <a:spcPts val="3750"/>
                </a:lnSpc>
              </a:pPr>
              <a:endParaRPr/>
            </a:p>
          </p:txBody>
        </p:sp>
      </p:grpSp>
      <p:grpSp>
        <p:nvGrpSpPr>
          <p:cNvPr id="23" name="Group 23"/>
          <p:cNvGrpSpPr/>
          <p:nvPr/>
        </p:nvGrpSpPr>
        <p:grpSpPr>
          <a:xfrm>
            <a:off x="-2580724" y="-3439234"/>
            <a:ext cx="5114374" cy="4395165"/>
            <a:chOff x="0" y="0"/>
            <a:chExt cx="812800" cy="698500"/>
          </a:xfrm>
          <a:solidFill>
            <a:schemeClr val="accent3">
              <a:lumMod val="75000"/>
            </a:schemeClr>
          </a:solidFill>
        </p:grpSpPr>
        <p:sp>
          <p:nvSpPr>
            <p:cNvPr id="24" name="Freeform 24"/>
            <p:cNvSpPr/>
            <p:nvPr/>
          </p:nvSpPr>
          <p:spPr>
            <a:xfrm>
              <a:off x="4360" y="0"/>
              <a:ext cx="804080" cy="698500"/>
            </a:xfrm>
            <a:custGeom>
              <a:avLst/>
              <a:gdLst/>
              <a:ahLst/>
              <a:cxnLst/>
              <a:rect l="l" t="t" r="r" b="b"/>
              <a:pathLst>
                <a:path w="804080" h="69850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grpFill/>
          </p:spPr>
        </p:sp>
        <p:sp>
          <p:nvSpPr>
            <p:cNvPr id="25" name="TextBox 25"/>
            <p:cNvSpPr txBox="1"/>
            <p:nvPr/>
          </p:nvSpPr>
          <p:spPr>
            <a:xfrm>
              <a:off x="114300" y="-66675"/>
              <a:ext cx="584200" cy="765175"/>
            </a:xfrm>
            <a:prstGeom prst="rect">
              <a:avLst/>
            </a:prstGeom>
            <a:grpFill/>
          </p:spPr>
          <p:txBody>
            <a:bodyPr lIns="50800" tIns="50800" rIns="50800" bIns="50800" rtlCol="0" anchor="ctr"/>
            <a:lstStyle/>
            <a:p>
              <a:pPr algn="ctr">
                <a:lnSpc>
                  <a:spcPts val="3750"/>
                </a:lnSpc>
              </a:pPr>
              <a:endParaRPr/>
            </a:p>
          </p:txBody>
        </p:sp>
      </p:grpSp>
      <p:sp>
        <p:nvSpPr>
          <p:cNvPr id="26" name="Freeform 26"/>
          <p:cNvSpPr/>
          <p:nvPr/>
        </p:nvSpPr>
        <p:spPr>
          <a:xfrm rot="-10800000">
            <a:off x="-1209017" y="3372628"/>
            <a:ext cx="12890500" cy="13746058"/>
          </a:xfrm>
          <a:custGeom>
            <a:avLst/>
            <a:gdLst/>
            <a:ahLst/>
            <a:cxnLst/>
            <a:rect l="l" t="t" r="r" b="b"/>
            <a:pathLst>
              <a:path w="17403799" h="2759967">
                <a:moveTo>
                  <a:pt x="0" y="0"/>
                </a:moveTo>
                <a:lnTo>
                  <a:pt x="17403799" y="0"/>
                </a:lnTo>
                <a:lnTo>
                  <a:pt x="17403799" y="2759967"/>
                </a:lnTo>
                <a:lnTo>
                  <a:pt x="0" y="2759967"/>
                </a:lnTo>
                <a:lnTo>
                  <a:pt x="0" y="0"/>
                </a:lnTo>
                <a:close/>
              </a:path>
            </a:pathLst>
          </a:custGeom>
          <a:solidFill>
            <a:schemeClr val="bg1">
              <a:lumMod val="65000"/>
            </a:schemeClr>
          </a:solidFill>
        </p:spPr>
        <p:txBody>
          <a:bodyPr/>
          <a:lstStyle/>
          <a:p>
            <a:endParaRPr lang="en-US" dirty="0"/>
          </a:p>
        </p:txBody>
      </p:sp>
      <p:sp>
        <p:nvSpPr>
          <p:cNvPr id="28" name="TextBox 28"/>
          <p:cNvSpPr txBox="1"/>
          <p:nvPr/>
        </p:nvSpPr>
        <p:spPr>
          <a:xfrm>
            <a:off x="2539373" y="786766"/>
            <a:ext cx="8376773" cy="895350"/>
          </a:xfrm>
          <a:prstGeom prst="rect">
            <a:avLst/>
          </a:prstGeom>
        </p:spPr>
        <p:txBody>
          <a:bodyPr lIns="0" tIns="0" rIns="0" bIns="0" rtlCol="0" anchor="t">
            <a:spAutoFit/>
          </a:bodyPr>
          <a:lstStyle/>
          <a:p>
            <a:pPr algn="l">
              <a:lnSpc>
                <a:spcPts val="6900"/>
              </a:lnSpc>
            </a:pPr>
            <a:r>
              <a:rPr lang="en-US" sz="6000" b="1" dirty="0">
                <a:solidFill>
                  <a:srgbClr val="23403D"/>
                </a:solidFill>
                <a:latin typeface="TT Norms Bold"/>
                <a:ea typeface="TT Norms Bold"/>
                <a:cs typeface="TT Norms Bold"/>
                <a:sym typeface="TT Norms Bold"/>
              </a:rPr>
              <a:t>Identified Ambiguities </a:t>
            </a:r>
          </a:p>
        </p:txBody>
      </p:sp>
      <p:grpSp>
        <p:nvGrpSpPr>
          <p:cNvPr id="29" name="Group 29"/>
          <p:cNvGrpSpPr/>
          <p:nvPr/>
        </p:nvGrpSpPr>
        <p:grpSpPr>
          <a:xfrm>
            <a:off x="897085" y="760668"/>
            <a:ext cx="1804796" cy="1804796"/>
            <a:chOff x="0" y="0"/>
            <a:chExt cx="2406394" cy="2406394"/>
          </a:xfrm>
        </p:grpSpPr>
        <p:sp>
          <p:nvSpPr>
            <p:cNvPr id="30" name="Freeform 30"/>
            <p:cNvSpPr/>
            <p:nvPr/>
          </p:nvSpPr>
          <p:spPr>
            <a:xfrm>
              <a:off x="0" y="0"/>
              <a:ext cx="2406394" cy="2406394"/>
            </a:xfrm>
            <a:custGeom>
              <a:avLst/>
              <a:gdLst/>
              <a:ahLst/>
              <a:cxnLst/>
              <a:rect l="l" t="t" r="r" b="b"/>
              <a:pathLst>
                <a:path w="2406394" h="2406394">
                  <a:moveTo>
                    <a:pt x="0" y="0"/>
                  </a:moveTo>
                  <a:lnTo>
                    <a:pt x="2406394" y="0"/>
                  </a:lnTo>
                  <a:lnTo>
                    <a:pt x="2406394" y="2406394"/>
                  </a:lnTo>
                  <a:lnTo>
                    <a:pt x="0" y="2406394"/>
                  </a:lnTo>
                  <a:lnTo>
                    <a:pt x="0" y="0"/>
                  </a:lnTo>
                  <a:close/>
                </a:path>
              </a:pathLst>
            </a:custGeom>
            <a:blipFill>
              <a:blip r:embed="rId3">
                <a:alphaModFix amt="50000"/>
                <a:extLst>
                  <a:ext uri="{96DAC541-7B7A-43D3-8B79-37D633B846F1}">
                    <asvg:svgBlip xmlns:asvg="http://schemas.microsoft.com/office/drawing/2016/SVG/main" r:embed="rId5"/>
                  </a:ext>
                </a:extLst>
              </a:blip>
              <a:stretch>
                <a:fillRect/>
              </a:stretch>
            </a:blipFill>
            <a:ln cap="sq">
              <a:noFill/>
              <a:prstDash val="solid"/>
              <a:miter/>
            </a:ln>
          </p:spPr>
        </p:sp>
        <p:grpSp>
          <p:nvGrpSpPr>
            <p:cNvPr id="31" name="Group 31"/>
            <p:cNvGrpSpPr/>
            <p:nvPr/>
          </p:nvGrpSpPr>
          <p:grpSpPr>
            <a:xfrm>
              <a:off x="0" y="226789"/>
              <a:ext cx="2043643" cy="1976898"/>
              <a:chOff x="0" y="0"/>
              <a:chExt cx="840242" cy="812800"/>
            </a:xfrm>
          </p:grpSpPr>
          <p:sp>
            <p:nvSpPr>
              <p:cNvPr id="32" name="Freeform 32"/>
              <p:cNvSpPr/>
              <p:nvPr/>
            </p:nvSpPr>
            <p:spPr>
              <a:xfrm>
                <a:off x="0" y="0"/>
                <a:ext cx="840242" cy="812800"/>
              </a:xfrm>
              <a:custGeom>
                <a:avLst/>
                <a:gdLst/>
                <a:ahLst/>
                <a:cxnLst/>
                <a:rect l="l" t="t" r="r" b="b"/>
                <a:pathLst>
                  <a:path w="840242" h="812800">
                    <a:moveTo>
                      <a:pt x="420121" y="0"/>
                    </a:moveTo>
                    <a:cubicBezTo>
                      <a:pt x="188095" y="0"/>
                      <a:pt x="0" y="181951"/>
                      <a:pt x="0" y="406400"/>
                    </a:cubicBezTo>
                    <a:cubicBezTo>
                      <a:pt x="0" y="630849"/>
                      <a:pt x="188095" y="812800"/>
                      <a:pt x="420121" y="812800"/>
                    </a:cubicBezTo>
                    <a:cubicBezTo>
                      <a:pt x="652147" y="812800"/>
                      <a:pt x="840242" y="630849"/>
                      <a:pt x="840242" y="406400"/>
                    </a:cubicBezTo>
                    <a:cubicBezTo>
                      <a:pt x="840242" y="181951"/>
                      <a:pt x="652147" y="0"/>
                      <a:pt x="420121" y="0"/>
                    </a:cubicBezTo>
                    <a:close/>
                  </a:path>
                </a:pathLst>
              </a:custGeom>
              <a:solidFill>
                <a:srgbClr val="23403D"/>
              </a:solidFill>
            </p:spPr>
          </p:sp>
          <p:sp>
            <p:nvSpPr>
              <p:cNvPr id="33" name="TextBox 33"/>
              <p:cNvSpPr txBox="1"/>
              <p:nvPr/>
            </p:nvSpPr>
            <p:spPr>
              <a:xfrm>
                <a:off x="78773" y="19050"/>
                <a:ext cx="682697" cy="717550"/>
              </a:xfrm>
              <a:prstGeom prst="rect">
                <a:avLst/>
              </a:prstGeom>
            </p:spPr>
            <p:txBody>
              <a:bodyPr lIns="55427" tIns="55427" rIns="55427" bIns="55427" rtlCol="0" anchor="ctr"/>
              <a:lstStyle/>
              <a:p>
                <a:pPr algn="ctr">
                  <a:lnSpc>
                    <a:spcPts val="3919"/>
                  </a:lnSpc>
                </a:pPr>
                <a:r>
                  <a:rPr lang="en-US" sz="2799" b="1" dirty="0">
                    <a:solidFill>
                      <a:srgbClr val="FFFFFF"/>
                    </a:solidFill>
                    <a:latin typeface="Canva Sans Bold"/>
                    <a:ea typeface="Canva Sans Bold"/>
                    <a:cs typeface="Canva Sans Bold"/>
                    <a:sym typeface="Canva Sans Bold"/>
                  </a:rPr>
                  <a:t>02</a:t>
                </a:r>
              </a:p>
            </p:txBody>
          </p:sp>
        </p:grpSp>
      </p:grpSp>
      <p:sp>
        <p:nvSpPr>
          <p:cNvPr id="36" name="TextBox 36"/>
          <p:cNvSpPr txBox="1"/>
          <p:nvPr/>
        </p:nvSpPr>
        <p:spPr>
          <a:xfrm>
            <a:off x="2618146" y="1722704"/>
            <a:ext cx="7846371" cy="7378943"/>
          </a:xfrm>
          <a:prstGeom prst="rect">
            <a:avLst/>
          </a:prstGeom>
        </p:spPr>
        <p:txBody>
          <a:bodyPr wrap="square" lIns="0" tIns="0" rIns="0" bIns="0" rtlCol="0" anchor="t">
            <a:spAutoFit/>
          </a:bodyPr>
          <a:lstStyle/>
          <a:p>
            <a:pPr algn="l">
              <a:lnSpc>
                <a:spcPts val="3640"/>
              </a:lnSpc>
            </a:pPr>
            <a:r>
              <a:rPr lang="en-US" sz="2800" b="1" dirty="0">
                <a:solidFill>
                  <a:srgbClr val="23403D"/>
                </a:solidFill>
                <a:latin typeface="TT Norms Bold"/>
                <a:ea typeface="TT Norms Bold"/>
                <a:cs typeface="TT Norms Bold"/>
                <a:sym typeface="TT Norms Bold"/>
              </a:rPr>
              <a:t>Few Conflicts, gaps and missing information encountered regarding user’s feedback from requirement gathering.</a:t>
            </a:r>
          </a:p>
          <a:p>
            <a:pPr algn="l">
              <a:lnSpc>
                <a:spcPts val="3640"/>
              </a:lnSpc>
            </a:pPr>
            <a:endParaRPr lang="en-US" sz="2800" b="1" dirty="0">
              <a:solidFill>
                <a:srgbClr val="23403D"/>
              </a:solidFill>
              <a:latin typeface="TT Norms Bold"/>
              <a:ea typeface="TT Norms Bold"/>
              <a:cs typeface="TT Norms Bold"/>
              <a:sym typeface="TT Norms Bold"/>
            </a:endParaRPr>
          </a:p>
          <a:p>
            <a:pPr algn="l">
              <a:lnSpc>
                <a:spcPts val="3640"/>
              </a:lnSpc>
            </a:pPr>
            <a:r>
              <a:rPr lang="en-US" sz="2800" b="1" dirty="0">
                <a:solidFill>
                  <a:srgbClr val="23403D"/>
                </a:solidFill>
                <a:latin typeface="TT Norms Bold"/>
                <a:ea typeface="TT Norms Bold"/>
                <a:cs typeface="TT Norms Bold"/>
                <a:sym typeface="TT Norms Bold"/>
              </a:rPr>
              <a:t>Translated to technical requirements;</a:t>
            </a:r>
          </a:p>
          <a:p>
            <a:pPr algn="l">
              <a:lnSpc>
                <a:spcPts val="3640"/>
              </a:lnSpc>
            </a:pPr>
            <a:endParaRPr lang="en-US" sz="2800" b="1" dirty="0">
              <a:solidFill>
                <a:srgbClr val="23403D"/>
              </a:solidFill>
              <a:latin typeface="TT Norms Bold"/>
              <a:ea typeface="TT Norms Bold"/>
              <a:cs typeface="TT Norms Bold"/>
              <a:sym typeface="TT Norms Bold"/>
            </a:endParaRPr>
          </a:p>
          <a:p>
            <a:pPr algn="l">
              <a:lnSpc>
                <a:spcPts val="3640"/>
              </a:lnSpc>
            </a:pPr>
            <a:r>
              <a:rPr lang="en-US" sz="2800" b="1" dirty="0">
                <a:solidFill>
                  <a:srgbClr val="23403D"/>
                </a:solidFill>
                <a:latin typeface="TT Norms Bold"/>
                <a:ea typeface="TT Norms Bold"/>
                <a:cs typeface="TT Norms Bold"/>
                <a:sym typeface="TT Norms Bold"/>
              </a:rPr>
              <a:t>Alert user quickly</a:t>
            </a:r>
          </a:p>
          <a:p>
            <a:pPr algn="l">
              <a:lnSpc>
                <a:spcPts val="3640"/>
              </a:lnSpc>
            </a:pPr>
            <a:r>
              <a:rPr lang="en-US" sz="2800" b="1" dirty="0">
                <a:solidFill>
                  <a:srgbClr val="23403D"/>
                </a:solidFill>
                <a:latin typeface="TT Norms Bold"/>
                <a:ea typeface="TT Norms Bold"/>
                <a:cs typeface="TT Norms Bold"/>
                <a:sym typeface="TT Norms Bold"/>
              </a:rPr>
              <a:t>Have an easy to use interface</a:t>
            </a:r>
          </a:p>
          <a:p>
            <a:pPr algn="l">
              <a:lnSpc>
                <a:spcPts val="3640"/>
              </a:lnSpc>
            </a:pPr>
            <a:r>
              <a:rPr lang="en-US" sz="2800" b="1" dirty="0">
                <a:solidFill>
                  <a:srgbClr val="23403D"/>
                </a:solidFill>
                <a:latin typeface="TT Norms Bold"/>
                <a:ea typeface="TT Norms Bold"/>
                <a:cs typeface="TT Norms Bold"/>
                <a:sym typeface="TT Norms Bold"/>
              </a:rPr>
              <a:t>Have recognition accuracy</a:t>
            </a:r>
          </a:p>
          <a:p>
            <a:pPr algn="l">
              <a:lnSpc>
                <a:spcPts val="3640"/>
              </a:lnSpc>
            </a:pPr>
            <a:r>
              <a:rPr lang="en-US" sz="2800" b="1" dirty="0">
                <a:solidFill>
                  <a:srgbClr val="23403D"/>
                </a:solidFill>
                <a:latin typeface="TT Norms Bold"/>
                <a:ea typeface="TT Norms Bold"/>
                <a:cs typeface="TT Norms Bold"/>
                <a:sym typeface="TT Norms Bold"/>
              </a:rPr>
              <a:t>Usability</a:t>
            </a:r>
          </a:p>
          <a:p>
            <a:pPr algn="l">
              <a:lnSpc>
                <a:spcPts val="3640"/>
              </a:lnSpc>
            </a:pPr>
            <a:r>
              <a:rPr lang="en-US" sz="2800" b="1" dirty="0">
                <a:solidFill>
                  <a:srgbClr val="23403D"/>
                </a:solidFill>
                <a:latin typeface="TT Norms Bold"/>
                <a:ea typeface="TT Norms Bold"/>
                <a:cs typeface="TT Norms Bold"/>
                <a:sym typeface="TT Norms Bold"/>
              </a:rPr>
              <a:t>Performance</a:t>
            </a:r>
          </a:p>
          <a:p>
            <a:pPr algn="l">
              <a:lnSpc>
                <a:spcPts val="3640"/>
              </a:lnSpc>
            </a:pPr>
            <a:r>
              <a:rPr lang="en-US" sz="2800" b="1" dirty="0">
                <a:solidFill>
                  <a:srgbClr val="23403D"/>
                </a:solidFill>
                <a:latin typeface="TT Norms Bold"/>
                <a:ea typeface="TT Norms Bold"/>
                <a:cs typeface="TT Norms Bold"/>
                <a:sym typeface="TT Norms Bold"/>
              </a:rPr>
              <a:t>Scalability</a:t>
            </a:r>
          </a:p>
          <a:p>
            <a:pPr algn="l">
              <a:lnSpc>
                <a:spcPts val="3640"/>
              </a:lnSpc>
            </a:pPr>
            <a:r>
              <a:rPr lang="en-US" sz="2800" b="1" dirty="0">
                <a:solidFill>
                  <a:srgbClr val="23403D"/>
                </a:solidFill>
                <a:latin typeface="TT Norms Bold"/>
                <a:ea typeface="TT Norms Bold"/>
                <a:cs typeface="TT Norms Bold"/>
                <a:sym typeface="TT Norms Bold"/>
              </a:rPr>
              <a:t>Offer Offline access</a:t>
            </a:r>
          </a:p>
          <a:p>
            <a:pPr algn="l">
              <a:lnSpc>
                <a:spcPts val="3640"/>
              </a:lnSpc>
            </a:pPr>
            <a:r>
              <a:rPr lang="en-US" sz="2800" b="1" dirty="0">
                <a:solidFill>
                  <a:srgbClr val="23403D"/>
                </a:solidFill>
                <a:latin typeface="TT Norms Bold"/>
                <a:ea typeface="TT Norms Bold"/>
                <a:cs typeface="TT Norms Bold"/>
                <a:sym typeface="TT Norms Bold"/>
              </a:rPr>
              <a:t>Offer Multilingual support</a:t>
            </a:r>
          </a:p>
          <a:p>
            <a:pPr algn="l">
              <a:lnSpc>
                <a:spcPts val="3640"/>
              </a:lnSpc>
            </a:pPr>
            <a:r>
              <a:rPr lang="en-US" sz="2800" b="1" dirty="0">
                <a:solidFill>
                  <a:srgbClr val="23403D"/>
                </a:solidFill>
                <a:latin typeface="TT Norms Bold"/>
                <a:ea typeface="TT Norms Bold"/>
                <a:cs typeface="TT Norms Bold"/>
                <a:sym typeface="TT Norms Bold"/>
              </a:rPr>
              <a:t>Offer 99.99% Service availability</a:t>
            </a:r>
          </a:p>
          <a:p>
            <a:pPr algn="l">
              <a:lnSpc>
                <a:spcPts val="3640"/>
              </a:lnSpc>
            </a:pPr>
            <a:r>
              <a:rPr lang="en-US" sz="2800" b="1" dirty="0">
                <a:solidFill>
                  <a:srgbClr val="23403D"/>
                </a:solidFill>
                <a:latin typeface="TT Norms Bold"/>
                <a:ea typeface="TT Norms Bold"/>
                <a:cs typeface="TT Norms Bold"/>
                <a:sym typeface="TT Norms Bold"/>
              </a:rPr>
              <a:t>Robust security for user’s information.</a:t>
            </a:r>
          </a:p>
        </p:txBody>
      </p:sp>
      <p:grpSp>
        <p:nvGrpSpPr>
          <p:cNvPr id="21" name="Group 21"/>
          <p:cNvGrpSpPr/>
          <p:nvPr/>
        </p:nvGrpSpPr>
        <p:grpSpPr>
          <a:xfrm>
            <a:off x="12240189" y="-2324108"/>
            <a:ext cx="9455738" cy="10672259"/>
            <a:chOff x="0" y="0"/>
            <a:chExt cx="703867" cy="794422"/>
          </a:xfrm>
        </p:grpSpPr>
        <p:sp>
          <p:nvSpPr>
            <p:cNvPr id="22" name="Freeform 22"/>
            <p:cNvSpPr/>
            <p:nvPr/>
          </p:nvSpPr>
          <p:spPr>
            <a:xfrm>
              <a:off x="4162" y="0"/>
              <a:ext cx="695543" cy="794422"/>
            </a:xfrm>
            <a:custGeom>
              <a:avLst/>
              <a:gdLst/>
              <a:ahLst/>
              <a:cxnLst/>
              <a:rect l="l" t="t" r="r" b="b"/>
              <a:pathLst>
                <a:path w="695543" h="794422">
                  <a:moveTo>
                    <a:pt x="688518" y="419078"/>
                  </a:moveTo>
                  <a:lnTo>
                    <a:pt x="507691" y="772555"/>
                  </a:lnTo>
                  <a:cubicBezTo>
                    <a:pt x="500825" y="785977"/>
                    <a:pt x="487019" y="794422"/>
                    <a:pt x="471942" y="794422"/>
                  </a:cubicBezTo>
                  <a:lnTo>
                    <a:pt x="223601" y="794422"/>
                  </a:lnTo>
                  <a:cubicBezTo>
                    <a:pt x="208524" y="794422"/>
                    <a:pt x="194718" y="785977"/>
                    <a:pt x="187851" y="772555"/>
                  </a:cubicBezTo>
                  <a:lnTo>
                    <a:pt x="7025" y="419078"/>
                  </a:lnTo>
                  <a:cubicBezTo>
                    <a:pt x="0" y="405347"/>
                    <a:pt x="0" y="389076"/>
                    <a:pt x="7025" y="375344"/>
                  </a:cubicBezTo>
                  <a:lnTo>
                    <a:pt x="187851" y="21867"/>
                  </a:lnTo>
                  <a:cubicBezTo>
                    <a:pt x="194718" y="8445"/>
                    <a:pt x="208524" y="0"/>
                    <a:pt x="223601" y="0"/>
                  </a:cubicBezTo>
                  <a:lnTo>
                    <a:pt x="471942" y="0"/>
                  </a:lnTo>
                  <a:cubicBezTo>
                    <a:pt x="487019" y="0"/>
                    <a:pt x="500825" y="8445"/>
                    <a:pt x="507691" y="21867"/>
                  </a:cubicBezTo>
                  <a:lnTo>
                    <a:pt x="688518" y="375344"/>
                  </a:lnTo>
                  <a:cubicBezTo>
                    <a:pt x="695543" y="389076"/>
                    <a:pt x="695543" y="405347"/>
                    <a:pt x="688518" y="419078"/>
                  </a:cubicBezTo>
                  <a:close/>
                </a:path>
              </a:pathLst>
            </a:custGeom>
            <a:blipFill>
              <a:blip r:embed="rId6"/>
              <a:stretch>
                <a:fillRect l="-45375" r="-26817"/>
              </a:stretch>
            </a:blipFill>
            <a:ln w="209550" cap="rnd">
              <a:solidFill>
                <a:srgbClr val="FFFFFF"/>
              </a:solidFill>
              <a:prstDash val="solid"/>
              <a:round/>
            </a:ln>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2987843" y="-4626633"/>
            <a:ext cx="11145501" cy="9752314"/>
            <a:chOff x="0" y="0"/>
            <a:chExt cx="812800" cy="711200"/>
          </a:xfrm>
          <a:solidFill>
            <a:schemeClr val="bg1">
              <a:lumMod val="75000"/>
            </a:schemeClr>
          </a:solidFill>
        </p:grpSpPr>
        <p:sp>
          <p:nvSpPr>
            <p:cNvPr id="4" name="Freeform 4"/>
            <p:cNvSpPr/>
            <p:nvPr/>
          </p:nvSpPr>
          <p:spPr>
            <a:xfrm>
              <a:off x="10933" y="16124"/>
              <a:ext cx="790933" cy="695076"/>
            </a:xfrm>
            <a:custGeom>
              <a:avLst/>
              <a:gdLst/>
              <a:ahLst/>
              <a:cxnLst/>
              <a:rect l="l" t="t" r="r" b="b"/>
              <a:pathLst>
                <a:path w="790933" h="695076">
                  <a:moveTo>
                    <a:pt x="409252" y="8000"/>
                  </a:moveTo>
                  <a:lnTo>
                    <a:pt x="788082" y="670952"/>
                  </a:lnTo>
                  <a:cubicBezTo>
                    <a:pt x="790934" y="675942"/>
                    <a:pt x="790913" y="682074"/>
                    <a:pt x="788028" y="687045"/>
                  </a:cubicBezTo>
                  <a:cubicBezTo>
                    <a:pt x="785143" y="692016"/>
                    <a:pt x="779830" y="695076"/>
                    <a:pt x="774082" y="695076"/>
                  </a:cubicBezTo>
                  <a:lnTo>
                    <a:pt x="16852" y="695076"/>
                  </a:lnTo>
                  <a:cubicBezTo>
                    <a:pt x="11104" y="695076"/>
                    <a:pt x="5791" y="692016"/>
                    <a:pt x="2906" y="687045"/>
                  </a:cubicBezTo>
                  <a:cubicBezTo>
                    <a:pt x="21" y="682074"/>
                    <a:pt x="0" y="675942"/>
                    <a:pt x="2852" y="670952"/>
                  </a:cubicBezTo>
                  <a:lnTo>
                    <a:pt x="381682" y="8000"/>
                  </a:lnTo>
                  <a:cubicBezTo>
                    <a:pt x="384509" y="3053"/>
                    <a:pt x="389769" y="0"/>
                    <a:pt x="395467" y="0"/>
                  </a:cubicBezTo>
                  <a:cubicBezTo>
                    <a:pt x="401165" y="0"/>
                    <a:pt x="406425" y="3053"/>
                    <a:pt x="409252" y="8000"/>
                  </a:cubicBezTo>
                  <a:close/>
                </a:path>
              </a:pathLst>
            </a:custGeom>
            <a:grpFill/>
          </p:spPr>
        </p:sp>
        <p:sp>
          <p:nvSpPr>
            <p:cNvPr id="5" name="TextBox 5"/>
            <p:cNvSpPr txBox="1"/>
            <p:nvPr/>
          </p:nvSpPr>
          <p:spPr>
            <a:xfrm>
              <a:off x="127000" y="263525"/>
              <a:ext cx="558800" cy="396875"/>
            </a:xfrm>
            <a:prstGeom prst="rect">
              <a:avLst/>
            </a:prstGeom>
            <a:grpFill/>
          </p:spPr>
          <p:txBody>
            <a:bodyPr lIns="50800" tIns="50800" rIns="50800" bIns="50800" rtlCol="0" anchor="ctr"/>
            <a:lstStyle/>
            <a:p>
              <a:pPr algn="ctr">
                <a:lnSpc>
                  <a:spcPts val="3750"/>
                </a:lnSpc>
              </a:pPr>
              <a:endParaRPr/>
            </a:p>
          </p:txBody>
        </p:sp>
      </p:grpSp>
      <p:sp>
        <p:nvSpPr>
          <p:cNvPr id="2" name="Freeform 2"/>
          <p:cNvSpPr/>
          <p:nvPr/>
        </p:nvSpPr>
        <p:spPr>
          <a:xfrm rot="5400000">
            <a:off x="-7908623" y="-4574178"/>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txBody>
          <a:bodyPr/>
          <a:lstStyle/>
          <a:p>
            <a:endParaRPr lang="en-US" dirty="0"/>
          </a:p>
        </p:txBody>
      </p:sp>
      <p:grpSp>
        <p:nvGrpSpPr>
          <p:cNvPr id="6" name="Group 6"/>
          <p:cNvGrpSpPr/>
          <p:nvPr/>
        </p:nvGrpSpPr>
        <p:grpSpPr>
          <a:xfrm rot="-10800000">
            <a:off x="12044961" y="-360486"/>
            <a:ext cx="4180138" cy="3657620"/>
            <a:chOff x="0" y="0"/>
            <a:chExt cx="812800" cy="711200"/>
          </a:xfrm>
        </p:grpSpPr>
        <p:sp>
          <p:nvSpPr>
            <p:cNvPr id="7" name="Freeform 7"/>
            <p:cNvSpPr/>
            <p:nvPr/>
          </p:nvSpPr>
          <p:spPr>
            <a:xfrm>
              <a:off x="29152" y="42992"/>
              <a:ext cx="754496" cy="668208"/>
            </a:xfrm>
            <a:custGeom>
              <a:avLst/>
              <a:gdLst/>
              <a:ahLst/>
              <a:cxnLst/>
              <a:rect l="l" t="t" r="r" b="b"/>
              <a:pathLst>
                <a:path w="754496" h="668208">
                  <a:moveTo>
                    <a:pt x="414003" y="21330"/>
                  </a:moveTo>
                  <a:lnTo>
                    <a:pt x="746893" y="603886"/>
                  </a:lnTo>
                  <a:cubicBezTo>
                    <a:pt x="754496" y="617192"/>
                    <a:pt x="754441" y="633540"/>
                    <a:pt x="746749" y="646795"/>
                  </a:cubicBezTo>
                  <a:cubicBezTo>
                    <a:pt x="739057" y="660050"/>
                    <a:pt x="724890" y="668208"/>
                    <a:pt x="709565" y="668208"/>
                  </a:cubicBezTo>
                  <a:lnTo>
                    <a:pt x="44931" y="668208"/>
                  </a:lnTo>
                  <a:cubicBezTo>
                    <a:pt x="29606" y="668208"/>
                    <a:pt x="15439" y="660050"/>
                    <a:pt x="7747" y="646795"/>
                  </a:cubicBezTo>
                  <a:cubicBezTo>
                    <a:pt x="55" y="633540"/>
                    <a:pt x="0" y="617192"/>
                    <a:pt x="7603" y="603886"/>
                  </a:cubicBezTo>
                  <a:lnTo>
                    <a:pt x="340493" y="21330"/>
                  </a:lnTo>
                  <a:cubicBezTo>
                    <a:pt x="348030" y="8140"/>
                    <a:pt x="362056" y="0"/>
                    <a:pt x="377248" y="0"/>
                  </a:cubicBezTo>
                  <a:cubicBezTo>
                    <a:pt x="392440" y="0"/>
                    <a:pt x="406466" y="8140"/>
                    <a:pt x="414003" y="21330"/>
                  </a:cubicBezTo>
                  <a:close/>
                </a:path>
              </a:pathLst>
            </a:custGeom>
            <a:solidFill>
              <a:srgbClr val="1D7363">
                <a:alpha val="89804"/>
              </a:srgbClr>
            </a:solidFill>
          </p:spPr>
        </p:sp>
        <p:sp>
          <p:nvSpPr>
            <p:cNvPr id="8" name="TextBox 8"/>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grpSp>
        <p:nvGrpSpPr>
          <p:cNvPr id="9" name="Group 9"/>
          <p:cNvGrpSpPr/>
          <p:nvPr/>
        </p:nvGrpSpPr>
        <p:grpSpPr>
          <a:xfrm>
            <a:off x="13346609" y="2459066"/>
            <a:ext cx="8794187" cy="7694914"/>
            <a:chOff x="0" y="0"/>
            <a:chExt cx="812800" cy="711200"/>
          </a:xfrm>
          <a:solidFill>
            <a:schemeClr val="accent1">
              <a:lumMod val="60000"/>
              <a:lumOff val="40000"/>
            </a:schemeClr>
          </a:solidFill>
        </p:grpSpPr>
        <p:sp>
          <p:nvSpPr>
            <p:cNvPr id="10" name="Freeform 10"/>
            <p:cNvSpPr/>
            <p:nvPr/>
          </p:nvSpPr>
          <p:spPr>
            <a:xfrm>
              <a:off x="13857" y="20435"/>
              <a:ext cx="785086" cy="690765"/>
            </a:xfrm>
            <a:custGeom>
              <a:avLst/>
              <a:gdLst/>
              <a:ahLst/>
              <a:cxnLst/>
              <a:rect l="l" t="t" r="r" b="b"/>
              <a:pathLst>
                <a:path w="785086" h="690765">
                  <a:moveTo>
                    <a:pt x="410014" y="10139"/>
                  </a:moveTo>
                  <a:lnTo>
                    <a:pt x="781472" y="660191"/>
                  </a:lnTo>
                  <a:cubicBezTo>
                    <a:pt x="785086" y="666516"/>
                    <a:pt x="785060" y="674286"/>
                    <a:pt x="781404" y="680587"/>
                  </a:cubicBezTo>
                  <a:cubicBezTo>
                    <a:pt x="777748" y="686887"/>
                    <a:pt x="771014" y="690765"/>
                    <a:pt x="763729" y="690765"/>
                  </a:cubicBezTo>
                  <a:lnTo>
                    <a:pt x="21357" y="690765"/>
                  </a:lnTo>
                  <a:cubicBezTo>
                    <a:pt x="14072" y="690765"/>
                    <a:pt x="7338" y="686887"/>
                    <a:pt x="3682" y="680587"/>
                  </a:cubicBezTo>
                  <a:cubicBezTo>
                    <a:pt x="26" y="674286"/>
                    <a:pt x="0" y="666516"/>
                    <a:pt x="3614" y="660191"/>
                  </a:cubicBezTo>
                  <a:lnTo>
                    <a:pt x="375072" y="10139"/>
                  </a:lnTo>
                  <a:cubicBezTo>
                    <a:pt x="378655" y="3870"/>
                    <a:pt x="385322" y="0"/>
                    <a:pt x="392543" y="0"/>
                  </a:cubicBezTo>
                  <a:cubicBezTo>
                    <a:pt x="399764" y="0"/>
                    <a:pt x="406431" y="3870"/>
                    <a:pt x="410014" y="10139"/>
                  </a:cubicBezTo>
                  <a:close/>
                </a:path>
              </a:pathLst>
            </a:custGeom>
            <a:grpFill/>
          </p:spPr>
        </p:sp>
        <p:sp>
          <p:nvSpPr>
            <p:cNvPr id="11" name="TextBox 11"/>
            <p:cNvSpPr txBox="1"/>
            <p:nvPr/>
          </p:nvSpPr>
          <p:spPr>
            <a:xfrm>
              <a:off x="127000" y="263525"/>
              <a:ext cx="558800" cy="396875"/>
            </a:xfrm>
            <a:prstGeom prst="rect">
              <a:avLst/>
            </a:prstGeom>
            <a:grpFill/>
          </p:spPr>
          <p:txBody>
            <a:bodyPr lIns="50800" tIns="50800" rIns="50800" bIns="50800" rtlCol="0" anchor="ctr"/>
            <a:lstStyle/>
            <a:p>
              <a:pPr algn="ctr">
                <a:lnSpc>
                  <a:spcPts val="3750"/>
                </a:lnSpc>
              </a:pPr>
              <a:endParaRPr/>
            </a:p>
          </p:txBody>
        </p:sp>
      </p:grpSp>
      <p:grpSp>
        <p:nvGrpSpPr>
          <p:cNvPr id="12" name="Group 12"/>
          <p:cNvGrpSpPr/>
          <p:nvPr/>
        </p:nvGrpSpPr>
        <p:grpSpPr>
          <a:xfrm>
            <a:off x="13709938" y="7200827"/>
            <a:ext cx="3885376" cy="3399704"/>
            <a:chOff x="0" y="0"/>
            <a:chExt cx="812800" cy="711200"/>
          </a:xfrm>
          <a:solidFill>
            <a:schemeClr val="accent2">
              <a:lumMod val="75000"/>
            </a:schemeClr>
          </a:solidFill>
        </p:grpSpPr>
        <p:sp>
          <p:nvSpPr>
            <p:cNvPr id="13" name="Freeform 13"/>
            <p:cNvSpPr/>
            <p:nvPr/>
          </p:nvSpPr>
          <p:spPr>
            <a:xfrm>
              <a:off x="31363" y="46254"/>
              <a:ext cx="750073" cy="664946"/>
            </a:xfrm>
            <a:custGeom>
              <a:avLst/>
              <a:gdLst/>
              <a:ahLst/>
              <a:cxnLst/>
              <a:rect l="l" t="t" r="r" b="b"/>
              <a:pathLst>
                <a:path w="750073" h="664946">
                  <a:moveTo>
                    <a:pt x="414581" y="22948"/>
                  </a:moveTo>
                  <a:lnTo>
                    <a:pt x="741893" y="595744"/>
                  </a:lnTo>
                  <a:cubicBezTo>
                    <a:pt x="750074" y="610060"/>
                    <a:pt x="750015" y="627648"/>
                    <a:pt x="741739" y="641908"/>
                  </a:cubicBezTo>
                  <a:cubicBezTo>
                    <a:pt x="733463" y="656169"/>
                    <a:pt x="718222" y="664946"/>
                    <a:pt x="701734" y="664946"/>
                  </a:cubicBezTo>
                  <a:lnTo>
                    <a:pt x="48340" y="664946"/>
                  </a:lnTo>
                  <a:cubicBezTo>
                    <a:pt x="31852" y="664946"/>
                    <a:pt x="16611" y="656169"/>
                    <a:pt x="8335" y="641908"/>
                  </a:cubicBezTo>
                  <a:cubicBezTo>
                    <a:pt x="59" y="627648"/>
                    <a:pt x="0" y="610060"/>
                    <a:pt x="8181" y="595744"/>
                  </a:cubicBezTo>
                  <a:lnTo>
                    <a:pt x="335493" y="22948"/>
                  </a:lnTo>
                  <a:cubicBezTo>
                    <a:pt x="343602" y="8757"/>
                    <a:pt x="358693" y="0"/>
                    <a:pt x="375037" y="0"/>
                  </a:cubicBezTo>
                  <a:cubicBezTo>
                    <a:pt x="391381" y="0"/>
                    <a:pt x="406472" y="8757"/>
                    <a:pt x="414581" y="22948"/>
                  </a:cubicBezTo>
                  <a:close/>
                </a:path>
              </a:pathLst>
            </a:custGeom>
            <a:grpFill/>
          </p:spPr>
        </p:sp>
        <p:sp>
          <p:nvSpPr>
            <p:cNvPr id="14" name="TextBox 14"/>
            <p:cNvSpPr txBox="1"/>
            <p:nvPr/>
          </p:nvSpPr>
          <p:spPr>
            <a:xfrm>
              <a:off x="127000" y="263525"/>
              <a:ext cx="558800" cy="396875"/>
            </a:xfrm>
            <a:prstGeom prst="rect">
              <a:avLst/>
            </a:prstGeom>
            <a:grpFill/>
          </p:spPr>
          <p:txBody>
            <a:bodyPr lIns="50800" tIns="50800" rIns="50800" bIns="50800" rtlCol="0" anchor="ctr"/>
            <a:lstStyle/>
            <a:p>
              <a:pPr algn="ctr">
                <a:lnSpc>
                  <a:spcPts val="3750"/>
                </a:lnSpc>
              </a:pPr>
              <a:endParaRPr/>
            </a:p>
          </p:txBody>
        </p:sp>
      </p:grpSp>
      <p:sp>
        <p:nvSpPr>
          <p:cNvPr id="15" name="Freeform 15"/>
          <p:cNvSpPr/>
          <p:nvPr/>
        </p:nvSpPr>
        <p:spPr>
          <a:xfrm>
            <a:off x="-465592" y="9702769"/>
            <a:ext cx="2021342" cy="793377"/>
          </a:xfrm>
          <a:custGeom>
            <a:avLst/>
            <a:gdLst/>
            <a:ahLst/>
            <a:cxnLst/>
            <a:rect l="l" t="t" r="r" b="b"/>
            <a:pathLst>
              <a:path w="2021342" h="793377">
                <a:moveTo>
                  <a:pt x="0" y="0"/>
                </a:moveTo>
                <a:lnTo>
                  <a:pt x="2021342" y="0"/>
                </a:lnTo>
                <a:lnTo>
                  <a:pt x="2021342" y="793376"/>
                </a:lnTo>
                <a:lnTo>
                  <a:pt x="0" y="7933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6" name="Group 16"/>
          <p:cNvGrpSpPr/>
          <p:nvPr/>
        </p:nvGrpSpPr>
        <p:grpSpPr>
          <a:xfrm>
            <a:off x="16106620" y="303325"/>
            <a:ext cx="4035505" cy="818745"/>
            <a:chOff x="0" y="0"/>
            <a:chExt cx="5380674" cy="1091660"/>
          </a:xfrm>
        </p:grpSpPr>
        <p:sp>
          <p:nvSpPr>
            <p:cNvPr id="17" name="Freeform 17"/>
            <p:cNvSpPr/>
            <p:nvPr/>
          </p:nvSpPr>
          <p:spPr>
            <a:xfrm>
              <a:off x="2599374" y="0"/>
              <a:ext cx="2781300" cy="1091660"/>
            </a:xfrm>
            <a:custGeom>
              <a:avLst/>
              <a:gdLst/>
              <a:ahLst/>
              <a:cxnLst/>
              <a:rect l="l" t="t" r="r" b="b"/>
              <a:pathLst>
                <a:path w="2781300" h="1091660">
                  <a:moveTo>
                    <a:pt x="0" y="0"/>
                  </a:moveTo>
                  <a:lnTo>
                    <a:pt x="2781300" y="0"/>
                  </a:lnTo>
                  <a:lnTo>
                    <a:pt x="2781300" y="1091660"/>
                  </a:lnTo>
                  <a:lnTo>
                    <a:pt x="0" y="10916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0" y="0"/>
              <a:ext cx="2487304" cy="1091660"/>
            </a:xfrm>
            <a:custGeom>
              <a:avLst/>
              <a:gdLst/>
              <a:ahLst/>
              <a:cxnLst/>
              <a:rect l="l" t="t" r="r" b="b"/>
              <a:pathLst>
                <a:path w="2487304" h="1091660">
                  <a:moveTo>
                    <a:pt x="0" y="0"/>
                  </a:moveTo>
                  <a:lnTo>
                    <a:pt x="2487304" y="0"/>
                  </a:lnTo>
                  <a:lnTo>
                    <a:pt x="2487304" y="1091660"/>
                  </a:lnTo>
                  <a:lnTo>
                    <a:pt x="0" y="1091660"/>
                  </a:lnTo>
                  <a:lnTo>
                    <a:pt x="0" y="0"/>
                  </a:lnTo>
                  <a:close/>
                </a:path>
              </a:pathLst>
            </a:custGeom>
            <a:blipFill>
              <a:blip r:embed="rId5">
                <a:extLst>
                  <a:ext uri="{96DAC541-7B7A-43D3-8B79-37D633B846F1}">
                    <asvg:svgBlip xmlns:asvg="http://schemas.microsoft.com/office/drawing/2016/SVG/main" r:embed="rId6"/>
                  </a:ext>
                </a:extLst>
              </a:blip>
              <a:stretch>
                <a:fillRect r="-11819"/>
              </a:stretch>
            </a:blipFill>
          </p:spPr>
        </p:sp>
      </p:grpSp>
      <p:sp>
        <p:nvSpPr>
          <p:cNvPr id="19" name="Freeform 19"/>
          <p:cNvSpPr/>
          <p:nvPr/>
        </p:nvSpPr>
        <p:spPr>
          <a:xfrm>
            <a:off x="17674864" y="9720423"/>
            <a:ext cx="899017" cy="732699"/>
          </a:xfrm>
          <a:custGeom>
            <a:avLst/>
            <a:gdLst/>
            <a:ahLst/>
            <a:cxnLst/>
            <a:rect l="l" t="t" r="r" b="b"/>
            <a:pathLst>
              <a:path w="899017" h="732699">
                <a:moveTo>
                  <a:pt x="0" y="0"/>
                </a:moveTo>
                <a:lnTo>
                  <a:pt x="899018" y="0"/>
                </a:lnTo>
                <a:lnTo>
                  <a:pt x="899018" y="732699"/>
                </a:lnTo>
                <a:lnTo>
                  <a:pt x="0" y="7326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rot="-2199196" flipH="1">
            <a:off x="-5128491" y="-323173"/>
            <a:ext cx="3285470" cy="3108876"/>
          </a:xfrm>
          <a:custGeom>
            <a:avLst/>
            <a:gdLst/>
            <a:ahLst/>
            <a:cxnLst/>
            <a:rect l="l" t="t" r="r" b="b"/>
            <a:pathLst>
              <a:path w="3285470" h="3108876">
                <a:moveTo>
                  <a:pt x="3285469" y="0"/>
                </a:moveTo>
                <a:lnTo>
                  <a:pt x="0" y="0"/>
                </a:lnTo>
                <a:lnTo>
                  <a:pt x="0" y="3108876"/>
                </a:lnTo>
                <a:lnTo>
                  <a:pt x="3285469" y="3108876"/>
                </a:lnTo>
                <a:lnTo>
                  <a:pt x="3285469" y="0"/>
                </a:lnTo>
                <a:close/>
              </a:path>
            </a:pathLst>
          </a:custGeom>
          <a:blipFill>
            <a:blip r:embed="rId9">
              <a:alphaModFix amt="50000"/>
              <a:extLst>
                <a:ext uri="{96DAC541-7B7A-43D3-8B79-37D633B846F1}">
                  <asvg:svgBlip xmlns:asvg="http://schemas.microsoft.com/office/drawing/2016/SVG/main" r:embed="rId10"/>
                </a:ext>
              </a:extLst>
            </a:blip>
            <a:stretch>
              <a:fillRect/>
            </a:stretch>
          </a:blipFill>
        </p:spPr>
      </p:sp>
      <p:sp>
        <p:nvSpPr>
          <p:cNvPr id="21" name="Freeform 21"/>
          <p:cNvSpPr/>
          <p:nvPr/>
        </p:nvSpPr>
        <p:spPr>
          <a:xfrm>
            <a:off x="10737512" y="-3729574"/>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Freeform 22"/>
          <p:cNvSpPr/>
          <p:nvPr/>
        </p:nvSpPr>
        <p:spPr>
          <a:xfrm>
            <a:off x="12599573" y="-714544"/>
            <a:ext cx="8279350" cy="7606653"/>
          </a:xfrm>
          <a:custGeom>
            <a:avLst/>
            <a:gdLst/>
            <a:ahLst/>
            <a:cxnLst/>
            <a:rect l="l" t="t" r="r" b="b"/>
            <a:pathLst>
              <a:path w="8279350" h="7606653">
                <a:moveTo>
                  <a:pt x="0" y="0"/>
                </a:moveTo>
                <a:lnTo>
                  <a:pt x="8279350" y="0"/>
                </a:lnTo>
                <a:lnTo>
                  <a:pt x="8279350" y="7606653"/>
                </a:lnTo>
                <a:lnTo>
                  <a:pt x="0" y="7606653"/>
                </a:lnTo>
                <a:lnTo>
                  <a:pt x="0" y="0"/>
                </a:lnTo>
                <a:close/>
              </a:path>
            </a:pathLst>
          </a:custGeom>
          <a:blipFill>
            <a:blip r:embed="rId13">
              <a:alphaModFix amt="90000"/>
              <a:extLst>
                <a:ext uri="{96DAC541-7B7A-43D3-8B79-37D633B846F1}">
                  <asvg:svgBlip xmlns:asvg="http://schemas.microsoft.com/office/drawing/2016/SVG/main" r:embed="rId14"/>
                </a:ext>
              </a:extLst>
            </a:blip>
            <a:stretch>
              <a:fillRect/>
            </a:stretch>
          </a:blipFill>
          <a:ln cap="sq">
            <a:noFill/>
            <a:prstDash val="solid"/>
            <a:miter/>
          </a:ln>
        </p:spPr>
      </p:sp>
      <p:grpSp>
        <p:nvGrpSpPr>
          <p:cNvPr id="28" name="Group 28"/>
          <p:cNvGrpSpPr/>
          <p:nvPr/>
        </p:nvGrpSpPr>
        <p:grpSpPr>
          <a:xfrm>
            <a:off x="359541" y="2170544"/>
            <a:ext cx="10514204" cy="8050281"/>
            <a:chOff x="-437573" y="-489315"/>
            <a:chExt cx="9626672" cy="12733533"/>
          </a:xfrm>
        </p:grpSpPr>
        <p:grpSp>
          <p:nvGrpSpPr>
            <p:cNvPr id="29" name="Group 29"/>
            <p:cNvGrpSpPr/>
            <p:nvPr/>
          </p:nvGrpSpPr>
          <p:grpSpPr>
            <a:xfrm rot="5400000">
              <a:off x="-439393" y="-243826"/>
              <a:ext cx="808875" cy="805236"/>
              <a:chOff x="-299105" y="263525"/>
              <a:chExt cx="984905" cy="980474"/>
            </a:xfrm>
          </p:grpSpPr>
          <p:sp>
            <p:nvSpPr>
              <p:cNvPr id="30" name="Freeform 30"/>
              <p:cNvSpPr/>
              <p:nvPr/>
            </p:nvSpPr>
            <p:spPr>
              <a:xfrm>
                <a:off x="-299105" y="851520"/>
                <a:ext cx="545792" cy="392479"/>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id="31" name="TextBox 31"/>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sp>
          <p:nvSpPr>
            <p:cNvPr id="32" name="TextBox 32"/>
            <p:cNvSpPr txBox="1"/>
            <p:nvPr/>
          </p:nvSpPr>
          <p:spPr>
            <a:xfrm>
              <a:off x="95417" y="-489315"/>
              <a:ext cx="9093682" cy="12733533"/>
            </a:xfrm>
            <a:prstGeom prst="rect">
              <a:avLst/>
            </a:prstGeom>
          </p:spPr>
          <p:txBody>
            <a:bodyPr wrap="square" lIns="0" tIns="0" rIns="0" bIns="0" rtlCol="0" anchor="t">
              <a:spAutoFit/>
            </a:bodyPr>
            <a:lstStyle/>
            <a:p>
              <a:pPr algn="l">
                <a:lnSpc>
                  <a:spcPts val="4499"/>
                </a:lnSpc>
              </a:pPr>
              <a:r>
                <a:rPr lang="en-US" sz="2800" b="1" dirty="0">
                  <a:solidFill>
                    <a:srgbClr val="23403D"/>
                  </a:solidFill>
                  <a:latin typeface="TT Norms Bold"/>
                  <a:ea typeface="TT Norms Bold"/>
                  <a:cs typeface="TT Norms Bold"/>
                  <a:sym typeface="TT Norms Bold"/>
                </a:rPr>
                <a:t>Road-sign Education</a:t>
              </a:r>
              <a:endParaRPr lang="en-US" sz="2999" b="1" dirty="0">
                <a:solidFill>
                  <a:srgbClr val="23403D"/>
                </a:solidFill>
                <a:latin typeface="TT Norms Bold"/>
                <a:ea typeface="TT Norms Bold"/>
                <a:cs typeface="TT Norms Bold"/>
                <a:sym typeface="TT Norms Bold"/>
              </a:endParaRPr>
            </a:p>
            <a:p>
              <a:pPr algn="l">
                <a:lnSpc>
                  <a:spcPts val="4499"/>
                </a:lnSpc>
              </a:pPr>
              <a:r>
                <a:rPr lang="en-US" sz="2999" b="1" dirty="0">
                  <a:solidFill>
                    <a:srgbClr val="23403D"/>
                  </a:solidFill>
                  <a:latin typeface="TT Norms Bold"/>
                  <a:ea typeface="TT Norms Bold"/>
                  <a:cs typeface="TT Norms Bold"/>
                  <a:sym typeface="TT Norms Bold"/>
                </a:rPr>
                <a:t>&gt;&gt; Potential Features</a:t>
              </a:r>
            </a:p>
            <a:p>
              <a:pPr algn="l">
                <a:lnSpc>
                  <a:spcPts val="4499"/>
                </a:lnSpc>
              </a:pPr>
              <a:r>
                <a:rPr lang="en-US" sz="2999" b="1" dirty="0">
                  <a:solidFill>
                    <a:srgbClr val="23403D"/>
                  </a:solidFill>
                  <a:latin typeface="TT Norms Bold"/>
                  <a:ea typeface="TT Norms Bold"/>
                  <a:cs typeface="TT Norms Bold"/>
                  <a:sym typeface="TT Norms Bold"/>
                </a:rPr>
                <a:t>Search functionality</a:t>
              </a:r>
            </a:p>
            <a:p>
              <a:pPr algn="l">
                <a:lnSpc>
                  <a:spcPts val="4499"/>
                </a:lnSpc>
              </a:pPr>
              <a:r>
                <a:rPr lang="en-US" sz="2999" b="1" dirty="0">
                  <a:solidFill>
                    <a:srgbClr val="23403D"/>
                  </a:solidFill>
                  <a:latin typeface="TT Norms Bold"/>
                  <a:ea typeface="TT Norms Bold"/>
                  <a:cs typeface="TT Norms Bold"/>
                  <a:sym typeface="TT Norms Bold"/>
                </a:rPr>
                <a:t>Offline Access</a:t>
              </a:r>
            </a:p>
            <a:p>
              <a:pPr algn="l">
                <a:lnSpc>
                  <a:spcPts val="4499"/>
                </a:lnSpc>
              </a:pPr>
              <a:r>
                <a:rPr lang="en-US" sz="2999" b="1" dirty="0">
                  <a:solidFill>
                    <a:srgbClr val="23403D"/>
                  </a:solidFill>
                  <a:latin typeface="TT Norms Bold"/>
                  <a:ea typeface="TT Norms Bold"/>
                  <a:cs typeface="TT Norms Bold"/>
                  <a:sym typeface="TT Norms Bold"/>
                </a:rPr>
                <a:t>	&gt;&gt; MoSCoW Priorities </a:t>
              </a:r>
            </a:p>
            <a:p>
              <a:pPr algn="l">
                <a:lnSpc>
                  <a:spcPts val="4499"/>
                </a:lnSpc>
              </a:pPr>
              <a:r>
                <a:rPr lang="en-US" sz="2999" b="1" dirty="0">
                  <a:solidFill>
                    <a:srgbClr val="23403D"/>
                  </a:solidFill>
                  <a:latin typeface="TT Norms Bold"/>
                  <a:ea typeface="TT Norms Bold"/>
                  <a:cs typeface="TT Norms Bold"/>
                  <a:sym typeface="TT Norms Bold"/>
                </a:rPr>
                <a:t>..Must have</a:t>
              </a:r>
            </a:p>
            <a:p>
              <a:pPr algn="l">
                <a:lnSpc>
                  <a:spcPts val="4499"/>
                </a:lnSpc>
              </a:pPr>
              <a:r>
                <a:rPr lang="en-US" sz="2999" b="1" dirty="0">
                  <a:solidFill>
                    <a:srgbClr val="23403D"/>
                  </a:solidFill>
                  <a:latin typeface="TT Norms Bold"/>
                  <a:ea typeface="TT Norms Bold"/>
                  <a:cs typeface="TT Norms Bold"/>
                  <a:sym typeface="TT Norms Bold"/>
                </a:rPr>
                <a:t> Visual Road sign Directory</a:t>
              </a:r>
            </a:p>
            <a:p>
              <a:pPr algn="l">
                <a:lnSpc>
                  <a:spcPts val="4499"/>
                </a:lnSpc>
              </a:pPr>
              <a:r>
                <a:rPr lang="en-US" sz="2999" b="1" dirty="0">
                  <a:solidFill>
                    <a:srgbClr val="23403D"/>
                  </a:solidFill>
                  <a:latin typeface="TT Norms Bold"/>
                  <a:ea typeface="TT Norms Bold"/>
                  <a:cs typeface="TT Norms Bold"/>
                  <a:sym typeface="TT Norms Bold"/>
                </a:rPr>
                <a:t>..Should have</a:t>
              </a:r>
            </a:p>
            <a:p>
              <a:pPr algn="l">
                <a:lnSpc>
                  <a:spcPts val="4499"/>
                </a:lnSpc>
              </a:pPr>
              <a:r>
                <a:rPr lang="en-US" sz="2999" b="1" dirty="0">
                  <a:solidFill>
                    <a:srgbClr val="23403D"/>
                  </a:solidFill>
                  <a:latin typeface="TT Norms Bold"/>
                  <a:ea typeface="TT Norms Bold"/>
                  <a:cs typeface="TT Norms Bold"/>
                  <a:sym typeface="TT Norms Bold"/>
                </a:rPr>
                <a:t>Multi lingual support</a:t>
              </a:r>
            </a:p>
            <a:p>
              <a:pPr algn="l">
                <a:lnSpc>
                  <a:spcPts val="4499"/>
                </a:lnSpc>
              </a:pPr>
              <a:r>
                <a:rPr lang="en-US" sz="2999" b="1" dirty="0">
                  <a:solidFill>
                    <a:srgbClr val="23403D"/>
                  </a:solidFill>
                  <a:latin typeface="TT Norms Bold"/>
                  <a:ea typeface="TT Norms Bold"/>
                  <a:cs typeface="TT Norms Bold"/>
                  <a:sym typeface="TT Norms Bold"/>
                </a:rPr>
                <a:t>..Could have</a:t>
              </a:r>
            </a:p>
            <a:p>
              <a:pPr algn="l">
                <a:lnSpc>
                  <a:spcPts val="4499"/>
                </a:lnSpc>
              </a:pPr>
              <a:r>
                <a:rPr lang="en-US" sz="2999" b="1" dirty="0">
                  <a:solidFill>
                    <a:srgbClr val="23403D"/>
                  </a:solidFill>
                  <a:latin typeface="TT Norms Bold"/>
                  <a:ea typeface="TT Norms Bold"/>
                  <a:cs typeface="TT Norms Bold"/>
                  <a:sym typeface="TT Norms Bold"/>
                </a:rPr>
                <a:t>Voice assistance</a:t>
              </a:r>
            </a:p>
            <a:p>
              <a:pPr algn="l">
                <a:lnSpc>
                  <a:spcPts val="4499"/>
                </a:lnSpc>
              </a:pPr>
              <a:r>
                <a:rPr lang="en-US" sz="2999" b="1" dirty="0">
                  <a:solidFill>
                    <a:srgbClr val="23403D"/>
                  </a:solidFill>
                  <a:latin typeface="TT Norms Bold"/>
                  <a:ea typeface="TT Norms Bold"/>
                  <a:cs typeface="TT Norms Bold"/>
                  <a:sym typeface="TT Norms Bold"/>
                </a:rPr>
                <a:t>..Won’t have.</a:t>
              </a:r>
            </a:p>
            <a:p>
              <a:pPr algn="l">
                <a:lnSpc>
                  <a:spcPts val="4499"/>
                </a:lnSpc>
              </a:pPr>
              <a:r>
                <a:rPr lang="en-US" sz="2999" b="1" dirty="0">
                  <a:solidFill>
                    <a:srgbClr val="23403D"/>
                  </a:solidFill>
                  <a:latin typeface="TT Norms Bold"/>
                  <a:ea typeface="TT Norms Bold"/>
                  <a:cs typeface="TT Norms Bold"/>
                  <a:sym typeface="TT Norms Bold"/>
                </a:rPr>
                <a:t>Advanced features like augmented</a:t>
              </a:r>
            </a:p>
            <a:p>
              <a:pPr algn="l">
                <a:lnSpc>
                  <a:spcPts val="4499"/>
                </a:lnSpc>
              </a:pPr>
              <a:r>
                <a:rPr lang="en-US" sz="2999" b="1" dirty="0">
                  <a:solidFill>
                    <a:srgbClr val="23403D"/>
                  </a:solidFill>
                  <a:latin typeface="TT Norms Bold"/>
                  <a:ea typeface="TT Norms Bold"/>
                  <a:cs typeface="TT Norms Bold"/>
                  <a:sym typeface="TT Norms Bold"/>
                </a:rPr>
                <a:t> reality overlays on live camera feed</a:t>
              </a:r>
            </a:p>
          </p:txBody>
        </p:sp>
      </p:grpSp>
      <p:grpSp>
        <p:nvGrpSpPr>
          <p:cNvPr id="38" name="Group 38"/>
          <p:cNvGrpSpPr/>
          <p:nvPr/>
        </p:nvGrpSpPr>
        <p:grpSpPr>
          <a:xfrm>
            <a:off x="-1253245" y="550880"/>
            <a:ext cx="919403" cy="911274"/>
            <a:chOff x="-2842780" y="-299663"/>
            <a:chExt cx="1225872" cy="1215032"/>
          </a:xfrm>
        </p:grpSpPr>
        <p:sp>
          <p:nvSpPr>
            <p:cNvPr id="39" name="Freeform 39"/>
            <p:cNvSpPr/>
            <p:nvPr/>
          </p:nvSpPr>
          <p:spPr>
            <a:xfrm>
              <a:off x="-2842780" y="-299663"/>
              <a:ext cx="1215033" cy="1215032"/>
            </a:xfrm>
            <a:custGeom>
              <a:avLst/>
              <a:gdLst/>
              <a:ahLst/>
              <a:cxnLst/>
              <a:rect l="l" t="t" r="r" b="b"/>
              <a:pathLst>
                <a:path w="1215032" h="1215032">
                  <a:moveTo>
                    <a:pt x="0" y="0"/>
                  </a:moveTo>
                  <a:lnTo>
                    <a:pt x="1215033" y="0"/>
                  </a:lnTo>
                  <a:lnTo>
                    <a:pt x="1215033" y="1215032"/>
                  </a:lnTo>
                  <a:lnTo>
                    <a:pt x="0" y="1215032"/>
                  </a:lnTo>
                  <a:lnTo>
                    <a:pt x="0" y="0"/>
                  </a:lnTo>
                  <a:close/>
                </a:path>
              </a:pathLst>
            </a:custGeom>
            <a:blipFill>
              <a:blip r:embed="rId15">
                <a:alphaModFix amt="50000"/>
                <a:extLst>
                  <a:ext uri="{96DAC541-7B7A-43D3-8B79-37D633B846F1}">
                    <asvg:svgBlip xmlns:asvg="http://schemas.microsoft.com/office/drawing/2016/SVG/main" r:embed="rId16"/>
                  </a:ext>
                </a:extLst>
              </a:blip>
              <a:stretch>
                <a:fillRect/>
              </a:stretch>
            </a:blipFill>
            <a:ln cap="sq">
              <a:noFill/>
              <a:prstDash val="solid"/>
              <a:miter/>
            </a:ln>
          </p:spPr>
        </p:sp>
        <p:grpSp>
          <p:nvGrpSpPr>
            <p:cNvPr id="40" name="Group 40"/>
            <p:cNvGrpSpPr/>
            <p:nvPr/>
          </p:nvGrpSpPr>
          <p:grpSpPr>
            <a:xfrm>
              <a:off x="-2615081" y="-146700"/>
              <a:ext cx="998173" cy="998172"/>
              <a:chOff x="-2129431" y="-119456"/>
              <a:chExt cx="812801" cy="812800"/>
            </a:xfrm>
          </p:grpSpPr>
          <p:sp>
            <p:nvSpPr>
              <p:cNvPr id="41" name="Freeform 41"/>
              <p:cNvSpPr/>
              <p:nvPr/>
            </p:nvSpPr>
            <p:spPr>
              <a:xfrm>
                <a:off x="-2129431" y="-119456"/>
                <a:ext cx="812801"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403D"/>
              </a:solidFill>
            </p:spPr>
          </p:sp>
          <p:sp>
            <p:nvSpPr>
              <p:cNvPr id="42" name="TextBox 42"/>
              <p:cNvSpPr txBox="1"/>
              <p:nvPr/>
            </p:nvSpPr>
            <p:spPr>
              <a:xfrm>
                <a:off x="-2081672" y="-108093"/>
                <a:ext cx="660400" cy="717550"/>
              </a:xfrm>
              <a:prstGeom prst="rect">
                <a:avLst/>
              </a:prstGeom>
            </p:spPr>
            <p:txBody>
              <a:bodyPr lIns="50800" tIns="50800" rIns="50800" bIns="50800" rtlCol="0" anchor="ctr"/>
              <a:lstStyle/>
              <a:p>
                <a:pPr algn="ctr">
                  <a:lnSpc>
                    <a:spcPts val="3919"/>
                  </a:lnSpc>
                </a:pPr>
                <a:r>
                  <a:rPr lang="en-US" sz="2799" b="1" dirty="0">
                    <a:solidFill>
                      <a:srgbClr val="FFFFFF"/>
                    </a:solidFill>
                    <a:latin typeface="Canva Sans Bold"/>
                    <a:ea typeface="Canva Sans Bold"/>
                    <a:cs typeface="Canva Sans Bold"/>
                    <a:sym typeface="Canva Sans Bold"/>
                  </a:rPr>
                  <a:t>03</a:t>
                </a:r>
              </a:p>
            </p:txBody>
          </p:sp>
        </p:grpSp>
      </p:grpSp>
      <p:grpSp>
        <p:nvGrpSpPr>
          <p:cNvPr id="48" name="Group 48"/>
          <p:cNvGrpSpPr/>
          <p:nvPr/>
        </p:nvGrpSpPr>
        <p:grpSpPr>
          <a:xfrm>
            <a:off x="7199185" y="2128497"/>
            <a:ext cx="10956657" cy="8158503"/>
            <a:chOff x="-13555370" y="49976"/>
            <a:chExt cx="14065757" cy="10541129"/>
          </a:xfrm>
        </p:grpSpPr>
        <p:grpSp>
          <p:nvGrpSpPr>
            <p:cNvPr id="49" name="Group 49"/>
            <p:cNvGrpSpPr/>
            <p:nvPr/>
          </p:nvGrpSpPr>
          <p:grpSpPr>
            <a:xfrm rot="5400000">
              <a:off x="-28596" y="78572"/>
              <a:ext cx="567579" cy="510387"/>
              <a:chOff x="60851" y="89740"/>
              <a:chExt cx="691098" cy="621460"/>
            </a:xfrm>
          </p:grpSpPr>
          <p:sp>
            <p:nvSpPr>
              <p:cNvPr id="50" name="Freeform 50"/>
              <p:cNvSpPr/>
              <p:nvPr/>
            </p:nvSpPr>
            <p:spPr>
              <a:xfrm>
                <a:off x="60851" y="89740"/>
                <a:ext cx="691098" cy="621460"/>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id="51" name="TextBox 51"/>
              <p:cNvSpPr txBox="1"/>
              <p:nvPr/>
            </p:nvSpPr>
            <p:spPr>
              <a:xfrm>
                <a:off x="127000" y="263524"/>
                <a:ext cx="558801" cy="396875"/>
              </a:xfrm>
              <a:prstGeom prst="rect">
                <a:avLst/>
              </a:prstGeom>
            </p:spPr>
            <p:txBody>
              <a:bodyPr lIns="50800" tIns="50800" rIns="50800" bIns="50800" rtlCol="0" anchor="ctr"/>
              <a:lstStyle/>
              <a:p>
                <a:pPr algn="ctr">
                  <a:lnSpc>
                    <a:spcPts val="3750"/>
                  </a:lnSpc>
                </a:pPr>
                <a:endParaRPr/>
              </a:p>
            </p:txBody>
          </p:sp>
        </p:grpSp>
        <p:sp>
          <p:nvSpPr>
            <p:cNvPr id="52" name="TextBox 52"/>
            <p:cNvSpPr txBox="1"/>
            <p:nvPr/>
          </p:nvSpPr>
          <p:spPr>
            <a:xfrm>
              <a:off x="-13555370" y="189803"/>
              <a:ext cx="8425449" cy="10401302"/>
            </a:xfrm>
            <a:prstGeom prst="rect">
              <a:avLst/>
            </a:prstGeom>
          </p:spPr>
          <p:txBody>
            <a:bodyPr lIns="0" tIns="0" rIns="0" bIns="0" rtlCol="0" anchor="t">
              <a:spAutoFit/>
            </a:bodyPr>
            <a:lstStyle/>
            <a:p>
              <a:pPr algn="l">
                <a:lnSpc>
                  <a:spcPts val="4499"/>
                </a:lnSpc>
              </a:pPr>
              <a:r>
                <a:rPr lang="en-US" sz="2999" b="1" dirty="0">
                  <a:solidFill>
                    <a:srgbClr val="23403D"/>
                  </a:solidFill>
                  <a:latin typeface="TT Norms Bold"/>
                  <a:ea typeface="TT Norms Bold"/>
                  <a:cs typeface="TT Norms Bold"/>
                  <a:sym typeface="TT Norms Bold"/>
                </a:rPr>
                <a:t>Real-Time Traffic/Weather Updates.</a:t>
              </a:r>
            </a:p>
            <a:p>
              <a:pPr algn="l">
                <a:lnSpc>
                  <a:spcPts val="4499"/>
                </a:lnSpc>
              </a:pPr>
              <a:r>
                <a:rPr lang="en-US" sz="2999" b="1" dirty="0">
                  <a:solidFill>
                    <a:srgbClr val="23403D"/>
                  </a:solidFill>
                  <a:latin typeface="TT Norms Bold"/>
                  <a:ea typeface="TT Norms Bold"/>
                  <a:cs typeface="TT Norms Bold"/>
                  <a:sym typeface="TT Norms Bold"/>
                </a:rPr>
                <a:t>&gt;&gt; Potential Features</a:t>
              </a:r>
            </a:p>
            <a:p>
              <a:pPr algn="l">
                <a:lnSpc>
                  <a:spcPts val="4499"/>
                </a:lnSpc>
              </a:pPr>
              <a:r>
                <a:rPr lang="en-US" sz="2999" b="1" dirty="0">
                  <a:solidFill>
                    <a:srgbClr val="23403D"/>
                  </a:solidFill>
                  <a:latin typeface="TT Norms Bold"/>
                  <a:ea typeface="TT Norms Bold"/>
                  <a:cs typeface="TT Norms Bold"/>
                  <a:sym typeface="TT Norms Bold"/>
                </a:rPr>
                <a:t>Accident reports</a:t>
              </a:r>
            </a:p>
            <a:p>
              <a:pPr algn="l">
                <a:lnSpc>
                  <a:spcPts val="4499"/>
                </a:lnSpc>
              </a:pPr>
              <a:r>
                <a:rPr lang="en-US" sz="2999" b="1" dirty="0">
                  <a:solidFill>
                    <a:srgbClr val="23403D"/>
                  </a:solidFill>
                  <a:latin typeface="TT Norms Bold"/>
                  <a:ea typeface="TT Norms Bold"/>
                  <a:cs typeface="TT Norms Bold"/>
                  <a:sym typeface="TT Norms Bold"/>
                </a:rPr>
                <a:t>Road closure alerts</a:t>
              </a:r>
            </a:p>
            <a:p>
              <a:pPr algn="l">
                <a:lnSpc>
                  <a:spcPts val="4499"/>
                </a:lnSpc>
              </a:pPr>
              <a:r>
                <a:rPr lang="en-US" sz="2999" b="1" dirty="0">
                  <a:solidFill>
                    <a:srgbClr val="23403D"/>
                  </a:solidFill>
                  <a:latin typeface="TT Norms Bold"/>
                  <a:ea typeface="TT Norms Bold"/>
                  <a:cs typeface="TT Norms Bold"/>
                  <a:sym typeface="TT Norms Bold"/>
                </a:rPr>
                <a:t>Weather Hazard warnings</a:t>
              </a:r>
            </a:p>
            <a:p>
              <a:pPr algn="l">
                <a:lnSpc>
                  <a:spcPts val="4499"/>
                </a:lnSpc>
              </a:pPr>
              <a:r>
                <a:rPr lang="en-US" sz="2999" b="1" dirty="0">
                  <a:solidFill>
                    <a:srgbClr val="23403D"/>
                  </a:solidFill>
                  <a:latin typeface="TT Norms Bold"/>
                  <a:ea typeface="TT Norms Bold"/>
                  <a:cs typeface="TT Norms Bold"/>
                  <a:sym typeface="TT Norms Bold"/>
                </a:rPr>
                <a:t>	&gt;&gt; </a:t>
              </a:r>
              <a:r>
                <a:rPr lang="en-US" sz="2999" b="1" dirty="0" err="1">
                  <a:solidFill>
                    <a:srgbClr val="23403D"/>
                  </a:solidFill>
                  <a:latin typeface="TT Norms Bold"/>
                  <a:ea typeface="TT Norms Bold"/>
                  <a:cs typeface="TT Norms Bold"/>
                  <a:sym typeface="TT Norms Bold"/>
                </a:rPr>
                <a:t>MoSCow</a:t>
              </a:r>
              <a:r>
                <a:rPr lang="en-US" sz="2999" b="1" dirty="0">
                  <a:solidFill>
                    <a:srgbClr val="23403D"/>
                  </a:solidFill>
                  <a:latin typeface="TT Norms Bold"/>
                  <a:ea typeface="TT Norms Bold"/>
                  <a:cs typeface="TT Norms Bold"/>
                  <a:sym typeface="TT Norms Bold"/>
                </a:rPr>
                <a:t> Priorities.</a:t>
              </a:r>
            </a:p>
            <a:p>
              <a:pPr>
                <a:lnSpc>
                  <a:spcPts val="4499"/>
                </a:lnSpc>
              </a:pPr>
              <a:r>
                <a:rPr lang="en-US" sz="2999" b="1" dirty="0">
                  <a:solidFill>
                    <a:srgbClr val="23403D"/>
                  </a:solidFill>
                  <a:latin typeface="TT Norms Bold"/>
                  <a:ea typeface="TT Norms Bold"/>
                  <a:cs typeface="TT Norms Bold"/>
                  <a:sym typeface="TT Norms Bold"/>
                </a:rPr>
                <a:t>..Must have</a:t>
              </a:r>
            </a:p>
            <a:p>
              <a:pPr>
                <a:lnSpc>
                  <a:spcPts val="4499"/>
                </a:lnSpc>
              </a:pPr>
              <a:r>
                <a:rPr lang="en-US" sz="2999" b="1" dirty="0">
                  <a:solidFill>
                    <a:srgbClr val="23403D"/>
                  </a:solidFill>
                  <a:latin typeface="TT Norms Bold"/>
                  <a:ea typeface="TT Norms Bold"/>
                  <a:cs typeface="TT Norms Bold"/>
                  <a:sym typeface="TT Norms Bold"/>
                </a:rPr>
                <a:t>Traffic congestions maps</a:t>
              </a:r>
            </a:p>
            <a:p>
              <a:pPr>
                <a:lnSpc>
                  <a:spcPts val="4499"/>
                </a:lnSpc>
              </a:pPr>
              <a:r>
                <a:rPr lang="en-US" sz="2999" b="1" dirty="0">
                  <a:solidFill>
                    <a:srgbClr val="23403D"/>
                  </a:solidFill>
                  <a:latin typeface="TT Norms Bold"/>
                  <a:ea typeface="TT Norms Bold"/>
                  <a:cs typeface="TT Norms Bold"/>
                  <a:sym typeface="TT Norms Bold"/>
                </a:rPr>
                <a:t>..Should have</a:t>
              </a:r>
            </a:p>
            <a:p>
              <a:pPr>
                <a:lnSpc>
                  <a:spcPts val="4499"/>
                </a:lnSpc>
              </a:pPr>
              <a:r>
                <a:rPr lang="en-US" sz="2999" b="1" dirty="0">
                  <a:solidFill>
                    <a:srgbClr val="23403D"/>
                  </a:solidFill>
                  <a:latin typeface="TT Norms Bold"/>
                  <a:ea typeface="TT Norms Bold"/>
                  <a:cs typeface="TT Norms Bold"/>
                  <a:sym typeface="TT Norms Bold"/>
                </a:rPr>
                <a:t>Integration with traffic Cameras</a:t>
              </a:r>
            </a:p>
            <a:p>
              <a:pPr>
                <a:lnSpc>
                  <a:spcPts val="4499"/>
                </a:lnSpc>
              </a:pPr>
              <a:r>
                <a:rPr lang="en-US" sz="2999" b="1" dirty="0">
                  <a:solidFill>
                    <a:srgbClr val="23403D"/>
                  </a:solidFill>
                  <a:latin typeface="TT Norms Bold"/>
                  <a:ea typeface="TT Norms Bold"/>
                  <a:cs typeface="TT Norms Bold"/>
                  <a:sym typeface="TT Norms Bold"/>
                </a:rPr>
                <a:t>..Could have</a:t>
              </a:r>
            </a:p>
            <a:p>
              <a:pPr algn="l">
                <a:lnSpc>
                  <a:spcPts val="4499"/>
                </a:lnSpc>
              </a:pPr>
              <a:r>
                <a:rPr lang="en-US" sz="2999" b="1" dirty="0">
                  <a:solidFill>
                    <a:srgbClr val="23403D"/>
                  </a:solidFill>
                  <a:latin typeface="TT Norms Bold"/>
                  <a:ea typeface="TT Norms Bold"/>
                  <a:cs typeface="TT Norms Bold"/>
                  <a:sym typeface="TT Norms Bold"/>
                </a:rPr>
                <a:t>Predictive traffic information</a:t>
              </a:r>
            </a:p>
            <a:p>
              <a:pPr>
                <a:lnSpc>
                  <a:spcPts val="4499"/>
                </a:lnSpc>
              </a:pPr>
              <a:endParaRPr lang="en-US" sz="2999" b="1" dirty="0">
                <a:solidFill>
                  <a:srgbClr val="23403D"/>
                </a:solidFill>
                <a:latin typeface="TT Norms Bold"/>
                <a:ea typeface="TT Norms Bold"/>
                <a:cs typeface="TT Norms Bold"/>
                <a:sym typeface="TT Norms Bold"/>
              </a:endParaRPr>
            </a:p>
            <a:p>
              <a:pPr algn="l">
                <a:lnSpc>
                  <a:spcPts val="4499"/>
                </a:lnSpc>
              </a:pPr>
              <a:endParaRPr lang="en-US" sz="2999" b="1" dirty="0">
                <a:solidFill>
                  <a:srgbClr val="23403D"/>
                </a:solidFill>
                <a:latin typeface="TT Norms Bold"/>
                <a:ea typeface="TT Norms Bold"/>
                <a:cs typeface="TT Norms Bold"/>
                <a:sym typeface="TT Norms Bold"/>
              </a:endParaRPr>
            </a:p>
          </p:txBody>
        </p:sp>
      </p:grpSp>
      <p:sp>
        <p:nvSpPr>
          <p:cNvPr id="63" name="TextBox 63"/>
          <p:cNvSpPr txBox="1"/>
          <p:nvPr/>
        </p:nvSpPr>
        <p:spPr>
          <a:xfrm>
            <a:off x="-26314" y="480322"/>
            <a:ext cx="12909781" cy="1867819"/>
          </a:xfrm>
          <a:prstGeom prst="rect">
            <a:avLst/>
          </a:prstGeom>
        </p:spPr>
        <p:txBody>
          <a:bodyPr wrap="square" lIns="0" tIns="0" rIns="0" bIns="0" rtlCol="0" anchor="t">
            <a:spAutoFit/>
          </a:bodyPr>
          <a:lstStyle/>
          <a:p>
            <a:pPr algn="l">
              <a:lnSpc>
                <a:spcPts val="7474"/>
              </a:lnSpc>
            </a:pPr>
            <a:r>
              <a:rPr lang="en-US" sz="4800" b="1" dirty="0">
                <a:solidFill>
                  <a:srgbClr val="23403D"/>
                </a:solidFill>
                <a:latin typeface="TT Norms Bold"/>
                <a:ea typeface="TT Norms Bold"/>
                <a:cs typeface="TT Norms Bold"/>
                <a:sym typeface="TT Norms Bold"/>
              </a:rPr>
              <a:t>Requirements Prioritization using MOSCOW Method</a:t>
            </a:r>
          </a:p>
        </p:txBody>
      </p:sp>
      <p:grpSp>
        <p:nvGrpSpPr>
          <p:cNvPr id="45" name="Group 6">
            <a:extLst>
              <a:ext uri="{FF2B5EF4-FFF2-40B4-BE49-F238E27FC236}">
                <a16:creationId xmlns:a16="http://schemas.microsoft.com/office/drawing/2014/main" id="{EC290A97-92DB-47F7-85F2-CB6A35FE49B2}"/>
              </a:ext>
            </a:extLst>
          </p:cNvPr>
          <p:cNvGrpSpPr/>
          <p:nvPr/>
        </p:nvGrpSpPr>
        <p:grpSpPr>
          <a:xfrm rot="-10800000">
            <a:off x="12376505" y="-516688"/>
            <a:ext cx="4180138" cy="3657620"/>
            <a:chOff x="0" y="0"/>
            <a:chExt cx="812800" cy="711200"/>
          </a:xfrm>
          <a:solidFill>
            <a:schemeClr val="accent6">
              <a:lumMod val="50000"/>
            </a:schemeClr>
          </a:solidFill>
        </p:grpSpPr>
        <p:sp>
          <p:nvSpPr>
            <p:cNvPr id="46" name="Freeform 7">
              <a:extLst>
                <a:ext uri="{FF2B5EF4-FFF2-40B4-BE49-F238E27FC236}">
                  <a16:creationId xmlns:a16="http://schemas.microsoft.com/office/drawing/2014/main" id="{297DCA8F-C698-4971-8BCE-FD756118D404}"/>
                </a:ext>
              </a:extLst>
            </p:cNvPr>
            <p:cNvSpPr/>
            <p:nvPr/>
          </p:nvSpPr>
          <p:spPr>
            <a:xfrm>
              <a:off x="29152" y="42992"/>
              <a:ext cx="754496" cy="668208"/>
            </a:xfrm>
            <a:custGeom>
              <a:avLst/>
              <a:gdLst/>
              <a:ahLst/>
              <a:cxnLst/>
              <a:rect l="l" t="t" r="r" b="b"/>
              <a:pathLst>
                <a:path w="754496" h="668208">
                  <a:moveTo>
                    <a:pt x="414003" y="21330"/>
                  </a:moveTo>
                  <a:lnTo>
                    <a:pt x="746893" y="603886"/>
                  </a:lnTo>
                  <a:cubicBezTo>
                    <a:pt x="754496" y="617192"/>
                    <a:pt x="754441" y="633540"/>
                    <a:pt x="746749" y="646795"/>
                  </a:cubicBezTo>
                  <a:cubicBezTo>
                    <a:pt x="739057" y="660050"/>
                    <a:pt x="724890" y="668208"/>
                    <a:pt x="709565" y="668208"/>
                  </a:cubicBezTo>
                  <a:lnTo>
                    <a:pt x="44931" y="668208"/>
                  </a:lnTo>
                  <a:cubicBezTo>
                    <a:pt x="29606" y="668208"/>
                    <a:pt x="15439" y="660050"/>
                    <a:pt x="7747" y="646795"/>
                  </a:cubicBezTo>
                  <a:cubicBezTo>
                    <a:pt x="55" y="633540"/>
                    <a:pt x="0" y="617192"/>
                    <a:pt x="7603" y="603886"/>
                  </a:cubicBezTo>
                  <a:lnTo>
                    <a:pt x="340493" y="21330"/>
                  </a:lnTo>
                  <a:cubicBezTo>
                    <a:pt x="348030" y="8140"/>
                    <a:pt x="362056" y="0"/>
                    <a:pt x="377248" y="0"/>
                  </a:cubicBezTo>
                  <a:cubicBezTo>
                    <a:pt x="392440" y="0"/>
                    <a:pt x="406466" y="8140"/>
                    <a:pt x="414003" y="21330"/>
                  </a:cubicBezTo>
                  <a:close/>
                </a:path>
              </a:pathLst>
            </a:custGeom>
            <a:grpFill/>
          </p:spPr>
        </p:sp>
        <p:sp>
          <p:nvSpPr>
            <p:cNvPr id="47" name="TextBox 8">
              <a:extLst>
                <a:ext uri="{FF2B5EF4-FFF2-40B4-BE49-F238E27FC236}">
                  <a16:creationId xmlns:a16="http://schemas.microsoft.com/office/drawing/2014/main" id="{C1C0EBC3-EFB4-4B04-A5E2-8E3DC9EA83F0}"/>
                </a:ext>
              </a:extLst>
            </p:cNvPr>
            <p:cNvSpPr txBox="1"/>
            <p:nvPr/>
          </p:nvSpPr>
          <p:spPr>
            <a:xfrm>
              <a:off x="127000" y="263525"/>
              <a:ext cx="558800" cy="396875"/>
            </a:xfrm>
            <a:prstGeom prst="rect">
              <a:avLst/>
            </a:prstGeom>
            <a:grpFill/>
          </p:spPr>
          <p:txBody>
            <a:bodyPr lIns="50800" tIns="50800" rIns="50800" bIns="50800" rtlCol="0" anchor="ctr"/>
            <a:lstStyle/>
            <a:p>
              <a:pPr algn="ctr">
                <a:lnSpc>
                  <a:spcPts val="3750"/>
                </a:lnSpc>
              </a:pPr>
              <a:endParaRPr/>
            </a:p>
          </p:txBody>
        </p:sp>
      </p:grpSp>
      <p:grpSp>
        <p:nvGrpSpPr>
          <p:cNvPr id="23" name="Group 23"/>
          <p:cNvGrpSpPr/>
          <p:nvPr/>
        </p:nvGrpSpPr>
        <p:grpSpPr>
          <a:xfrm>
            <a:off x="14717310" y="1181647"/>
            <a:ext cx="11520205" cy="7606653"/>
            <a:chOff x="0" y="0"/>
            <a:chExt cx="1057872" cy="698500"/>
          </a:xfrm>
          <a:solidFill>
            <a:schemeClr val="accent3">
              <a:lumMod val="60000"/>
              <a:lumOff val="40000"/>
            </a:schemeClr>
          </a:solidFill>
        </p:grpSpPr>
        <p:sp>
          <p:nvSpPr>
            <p:cNvPr id="24" name="Freeform 24"/>
            <p:cNvSpPr/>
            <p:nvPr/>
          </p:nvSpPr>
          <p:spPr>
            <a:xfrm>
              <a:off x="5162" y="0"/>
              <a:ext cx="1047548" cy="698500"/>
            </a:xfrm>
            <a:custGeom>
              <a:avLst/>
              <a:gdLst/>
              <a:ahLst/>
              <a:cxnLst/>
              <a:rect l="l" t="t" r="r" b="b"/>
              <a:pathLst>
                <a:path w="1047548" h="698500">
                  <a:moveTo>
                    <a:pt x="1039191" y="372485"/>
                  </a:moveTo>
                  <a:lnTo>
                    <a:pt x="863028" y="675265"/>
                  </a:lnTo>
                  <a:cubicBezTo>
                    <a:pt x="854659" y="689650"/>
                    <a:pt x="839271" y="698500"/>
                    <a:pt x="822629" y="698500"/>
                  </a:cubicBezTo>
                  <a:lnTo>
                    <a:pt x="224919" y="698500"/>
                  </a:lnTo>
                  <a:cubicBezTo>
                    <a:pt x="208276" y="698500"/>
                    <a:pt x="192889" y="689650"/>
                    <a:pt x="184520" y="675265"/>
                  </a:cubicBezTo>
                  <a:lnTo>
                    <a:pt x="8356" y="372485"/>
                  </a:lnTo>
                  <a:cubicBezTo>
                    <a:pt x="0" y="358122"/>
                    <a:pt x="0" y="340378"/>
                    <a:pt x="8356" y="326015"/>
                  </a:cubicBezTo>
                  <a:lnTo>
                    <a:pt x="184520" y="23235"/>
                  </a:lnTo>
                  <a:cubicBezTo>
                    <a:pt x="192889" y="8850"/>
                    <a:pt x="208276" y="0"/>
                    <a:pt x="224919" y="0"/>
                  </a:cubicBezTo>
                  <a:lnTo>
                    <a:pt x="822629" y="0"/>
                  </a:lnTo>
                  <a:cubicBezTo>
                    <a:pt x="839271" y="0"/>
                    <a:pt x="854659" y="8850"/>
                    <a:pt x="863028" y="23235"/>
                  </a:cubicBezTo>
                  <a:lnTo>
                    <a:pt x="1039191" y="326015"/>
                  </a:lnTo>
                  <a:cubicBezTo>
                    <a:pt x="1047548" y="340378"/>
                    <a:pt x="1047548" y="358122"/>
                    <a:pt x="1039191" y="372485"/>
                  </a:cubicBezTo>
                  <a:close/>
                </a:path>
              </a:pathLst>
            </a:custGeom>
            <a:grpFill/>
          </p:spPr>
        </p:sp>
        <p:sp>
          <p:nvSpPr>
            <p:cNvPr id="25" name="TextBox 25"/>
            <p:cNvSpPr txBox="1"/>
            <p:nvPr/>
          </p:nvSpPr>
          <p:spPr>
            <a:xfrm>
              <a:off x="114300" y="-66675"/>
              <a:ext cx="829272" cy="765175"/>
            </a:xfrm>
            <a:prstGeom prst="rect">
              <a:avLst/>
            </a:prstGeom>
            <a:grpFill/>
          </p:spPr>
          <p:txBody>
            <a:bodyPr lIns="59834" tIns="59834" rIns="59834" bIns="59834" rtlCol="0" anchor="ctr"/>
            <a:lstStyle/>
            <a:p>
              <a:pPr algn="ctr">
                <a:lnSpc>
                  <a:spcPts val="3750"/>
                </a:lnSpc>
              </a:pPr>
              <a:endParaRPr dirty="0"/>
            </a:p>
          </p:txBody>
        </p:sp>
      </p:grpSp>
      <p:sp>
        <p:nvSpPr>
          <p:cNvPr id="68" name="Freeform 30">
            <a:extLst>
              <a:ext uri="{FF2B5EF4-FFF2-40B4-BE49-F238E27FC236}">
                <a16:creationId xmlns:a16="http://schemas.microsoft.com/office/drawing/2014/main" id="{81C509C6-2CC5-457A-95A3-62506845EAE7}"/>
              </a:ext>
            </a:extLst>
          </p:cNvPr>
          <p:cNvSpPr/>
          <p:nvPr/>
        </p:nvSpPr>
        <p:spPr>
          <a:xfrm rot="5400000">
            <a:off x="6675398" y="2428991"/>
            <a:ext cx="354466" cy="353419"/>
          </a:xfrm>
          <a:custGeom>
            <a:avLst/>
            <a:gdLst/>
            <a:ahLst/>
            <a:cxnLst/>
            <a:rect l="l" t="t" r="r" b="b"/>
            <a:pathLst>
              <a:path w="691098" h="621460">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3903443"/>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3" name="Group 3"/>
          <p:cNvGrpSpPr/>
          <p:nvPr/>
        </p:nvGrpSpPr>
        <p:grpSpPr>
          <a:xfrm>
            <a:off x="11622068" y="-4163460"/>
            <a:ext cx="11145501" cy="9752314"/>
            <a:chOff x="0" y="0"/>
            <a:chExt cx="812800" cy="711200"/>
          </a:xfrm>
        </p:grpSpPr>
        <p:sp>
          <p:nvSpPr>
            <p:cNvPr id="4" name="Freeform 4"/>
            <p:cNvSpPr/>
            <p:nvPr/>
          </p:nvSpPr>
          <p:spPr>
            <a:xfrm>
              <a:off x="10933" y="16124"/>
              <a:ext cx="790933" cy="695076"/>
            </a:xfrm>
            <a:custGeom>
              <a:avLst/>
              <a:gdLst/>
              <a:ahLst/>
              <a:cxnLst/>
              <a:rect l="l" t="t" r="r" b="b"/>
              <a:pathLst>
                <a:path w="790933" h="695076">
                  <a:moveTo>
                    <a:pt x="409252" y="8000"/>
                  </a:moveTo>
                  <a:lnTo>
                    <a:pt x="788082" y="670952"/>
                  </a:lnTo>
                  <a:cubicBezTo>
                    <a:pt x="790934" y="675942"/>
                    <a:pt x="790913" y="682074"/>
                    <a:pt x="788028" y="687045"/>
                  </a:cubicBezTo>
                  <a:cubicBezTo>
                    <a:pt x="785143" y="692016"/>
                    <a:pt x="779830" y="695076"/>
                    <a:pt x="774082" y="695076"/>
                  </a:cubicBezTo>
                  <a:lnTo>
                    <a:pt x="16852" y="695076"/>
                  </a:lnTo>
                  <a:cubicBezTo>
                    <a:pt x="11104" y="695076"/>
                    <a:pt x="5791" y="692016"/>
                    <a:pt x="2906" y="687045"/>
                  </a:cubicBezTo>
                  <a:cubicBezTo>
                    <a:pt x="21" y="682074"/>
                    <a:pt x="0" y="675942"/>
                    <a:pt x="2852" y="670952"/>
                  </a:cubicBezTo>
                  <a:lnTo>
                    <a:pt x="381682" y="8000"/>
                  </a:lnTo>
                  <a:cubicBezTo>
                    <a:pt x="384509" y="3053"/>
                    <a:pt x="389769" y="0"/>
                    <a:pt x="395467" y="0"/>
                  </a:cubicBezTo>
                  <a:cubicBezTo>
                    <a:pt x="401165" y="0"/>
                    <a:pt x="406425" y="3053"/>
                    <a:pt x="409252" y="8000"/>
                  </a:cubicBezTo>
                  <a:close/>
                </a:path>
              </a:pathLst>
            </a:custGeom>
            <a:solidFill>
              <a:srgbClr val="23403D"/>
            </a:solidFill>
          </p:spPr>
        </p:sp>
        <p:sp>
          <p:nvSpPr>
            <p:cNvPr id="5" name="TextBox 5"/>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grpSp>
        <p:nvGrpSpPr>
          <p:cNvPr id="6" name="Group 6"/>
          <p:cNvGrpSpPr/>
          <p:nvPr/>
        </p:nvGrpSpPr>
        <p:grpSpPr>
          <a:xfrm rot="-10800000">
            <a:off x="11377362" y="-406136"/>
            <a:ext cx="4180138" cy="3657620"/>
            <a:chOff x="0" y="0"/>
            <a:chExt cx="812800" cy="711200"/>
          </a:xfrm>
          <a:solidFill>
            <a:schemeClr val="accent2">
              <a:lumMod val="60000"/>
              <a:lumOff val="40000"/>
            </a:schemeClr>
          </a:solidFill>
        </p:grpSpPr>
        <p:sp>
          <p:nvSpPr>
            <p:cNvPr id="7" name="Freeform 7"/>
            <p:cNvSpPr/>
            <p:nvPr/>
          </p:nvSpPr>
          <p:spPr>
            <a:xfrm>
              <a:off x="29152" y="42992"/>
              <a:ext cx="754496" cy="668208"/>
            </a:xfrm>
            <a:custGeom>
              <a:avLst/>
              <a:gdLst/>
              <a:ahLst/>
              <a:cxnLst/>
              <a:rect l="l" t="t" r="r" b="b"/>
              <a:pathLst>
                <a:path w="754496" h="668208">
                  <a:moveTo>
                    <a:pt x="414003" y="21330"/>
                  </a:moveTo>
                  <a:lnTo>
                    <a:pt x="746893" y="603886"/>
                  </a:lnTo>
                  <a:cubicBezTo>
                    <a:pt x="754496" y="617192"/>
                    <a:pt x="754441" y="633540"/>
                    <a:pt x="746749" y="646795"/>
                  </a:cubicBezTo>
                  <a:cubicBezTo>
                    <a:pt x="739057" y="660050"/>
                    <a:pt x="724890" y="668208"/>
                    <a:pt x="709565" y="668208"/>
                  </a:cubicBezTo>
                  <a:lnTo>
                    <a:pt x="44931" y="668208"/>
                  </a:lnTo>
                  <a:cubicBezTo>
                    <a:pt x="29606" y="668208"/>
                    <a:pt x="15439" y="660050"/>
                    <a:pt x="7747" y="646795"/>
                  </a:cubicBezTo>
                  <a:cubicBezTo>
                    <a:pt x="55" y="633540"/>
                    <a:pt x="0" y="617192"/>
                    <a:pt x="7603" y="603886"/>
                  </a:cubicBezTo>
                  <a:lnTo>
                    <a:pt x="340493" y="21330"/>
                  </a:lnTo>
                  <a:cubicBezTo>
                    <a:pt x="348030" y="8140"/>
                    <a:pt x="362056" y="0"/>
                    <a:pt x="377248" y="0"/>
                  </a:cubicBezTo>
                  <a:cubicBezTo>
                    <a:pt x="392440" y="0"/>
                    <a:pt x="406466" y="8140"/>
                    <a:pt x="414003" y="21330"/>
                  </a:cubicBezTo>
                  <a:close/>
                </a:path>
              </a:pathLst>
            </a:custGeom>
            <a:grpFill/>
          </p:spPr>
        </p:sp>
        <p:sp>
          <p:nvSpPr>
            <p:cNvPr id="8" name="TextBox 8"/>
            <p:cNvSpPr txBox="1"/>
            <p:nvPr/>
          </p:nvSpPr>
          <p:spPr>
            <a:xfrm>
              <a:off x="127000" y="263525"/>
              <a:ext cx="558800" cy="396875"/>
            </a:xfrm>
            <a:prstGeom prst="rect">
              <a:avLst/>
            </a:prstGeom>
            <a:grpFill/>
          </p:spPr>
          <p:txBody>
            <a:bodyPr lIns="50800" tIns="50800" rIns="50800" bIns="50800" rtlCol="0" anchor="ctr"/>
            <a:lstStyle/>
            <a:p>
              <a:pPr algn="ctr">
                <a:lnSpc>
                  <a:spcPts val="3750"/>
                </a:lnSpc>
              </a:pPr>
              <a:endParaRPr/>
            </a:p>
          </p:txBody>
        </p:sp>
      </p:grpSp>
      <p:grpSp>
        <p:nvGrpSpPr>
          <p:cNvPr id="9" name="Group 9"/>
          <p:cNvGrpSpPr/>
          <p:nvPr/>
        </p:nvGrpSpPr>
        <p:grpSpPr>
          <a:xfrm>
            <a:off x="12444764" y="2989577"/>
            <a:ext cx="8794187" cy="7694914"/>
            <a:chOff x="0" y="0"/>
            <a:chExt cx="812800" cy="711200"/>
          </a:xfrm>
          <a:solidFill>
            <a:schemeClr val="bg1">
              <a:lumMod val="75000"/>
            </a:schemeClr>
          </a:solidFill>
        </p:grpSpPr>
        <p:sp>
          <p:nvSpPr>
            <p:cNvPr id="10" name="Freeform 10"/>
            <p:cNvSpPr/>
            <p:nvPr/>
          </p:nvSpPr>
          <p:spPr>
            <a:xfrm>
              <a:off x="13857" y="20435"/>
              <a:ext cx="785086" cy="690765"/>
            </a:xfrm>
            <a:custGeom>
              <a:avLst/>
              <a:gdLst/>
              <a:ahLst/>
              <a:cxnLst/>
              <a:rect l="l" t="t" r="r" b="b"/>
              <a:pathLst>
                <a:path w="785086" h="690765">
                  <a:moveTo>
                    <a:pt x="410014" y="10139"/>
                  </a:moveTo>
                  <a:lnTo>
                    <a:pt x="781472" y="660191"/>
                  </a:lnTo>
                  <a:cubicBezTo>
                    <a:pt x="785086" y="666516"/>
                    <a:pt x="785060" y="674286"/>
                    <a:pt x="781404" y="680587"/>
                  </a:cubicBezTo>
                  <a:cubicBezTo>
                    <a:pt x="777748" y="686887"/>
                    <a:pt x="771014" y="690765"/>
                    <a:pt x="763729" y="690765"/>
                  </a:cubicBezTo>
                  <a:lnTo>
                    <a:pt x="21357" y="690765"/>
                  </a:lnTo>
                  <a:cubicBezTo>
                    <a:pt x="14072" y="690765"/>
                    <a:pt x="7338" y="686887"/>
                    <a:pt x="3682" y="680587"/>
                  </a:cubicBezTo>
                  <a:cubicBezTo>
                    <a:pt x="26" y="674286"/>
                    <a:pt x="0" y="666516"/>
                    <a:pt x="3614" y="660191"/>
                  </a:cubicBezTo>
                  <a:lnTo>
                    <a:pt x="375072" y="10139"/>
                  </a:lnTo>
                  <a:cubicBezTo>
                    <a:pt x="378655" y="3870"/>
                    <a:pt x="385322" y="0"/>
                    <a:pt x="392543" y="0"/>
                  </a:cubicBezTo>
                  <a:cubicBezTo>
                    <a:pt x="399764" y="0"/>
                    <a:pt x="406431" y="3870"/>
                    <a:pt x="410014" y="10139"/>
                  </a:cubicBezTo>
                  <a:close/>
                </a:path>
              </a:pathLst>
            </a:custGeom>
            <a:grpFill/>
          </p:spPr>
        </p:sp>
        <p:sp>
          <p:nvSpPr>
            <p:cNvPr id="11" name="TextBox 11"/>
            <p:cNvSpPr txBox="1"/>
            <p:nvPr/>
          </p:nvSpPr>
          <p:spPr>
            <a:xfrm>
              <a:off x="127000" y="263525"/>
              <a:ext cx="558800" cy="396875"/>
            </a:xfrm>
            <a:prstGeom prst="rect">
              <a:avLst/>
            </a:prstGeom>
            <a:grpFill/>
          </p:spPr>
          <p:txBody>
            <a:bodyPr lIns="50800" tIns="50800" rIns="50800" bIns="50800" rtlCol="0" anchor="ctr"/>
            <a:lstStyle/>
            <a:p>
              <a:pPr algn="ctr">
                <a:lnSpc>
                  <a:spcPts val="3750"/>
                </a:lnSpc>
              </a:pPr>
              <a:endParaRPr/>
            </a:p>
          </p:txBody>
        </p:sp>
      </p:grpSp>
      <p:grpSp>
        <p:nvGrpSpPr>
          <p:cNvPr id="12" name="Group 12"/>
          <p:cNvGrpSpPr/>
          <p:nvPr/>
        </p:nvGrpSpPr>
        <p:grpSpPr>
          <a:xfrm>
            <a:off x="11622068" y="7617932"/>
            <a:ext cx="3885376" cy="3399704"/>
            <a:chOff x="0" y="0"/>
            <a:chExt cx="812800" cy="711200"/>
          </a:xfrm>
        </p:grpSpPr>
        <p:sp>
          <p:nvSpPr>
            <p:cNvPr id="13" name="Freeform 13"/>
            <p:cNvSpPr/>
            <p:nvPr/>
          </p:nvSpPr>
          <p:spPr>
            <a:xfrm>
              <a:off x="31363" y="46254"/>
              <a:ext cx="750073" cy="664946"/>
            </a:xfrm>
            <a:custGeom>
              <a:avLst/>
              <a:gdLst/>
              <a:ahLst/>
              <a:cxnLst/>
              <a:rect l="l" t="t" r="r" b="b"/>
              <a:pathLst>
                <a:path w="750073" h="664946">
                  <a:moveTo>
                    <a:pt x="414581" y="22948"/>
                  </a:moveTo>
                  <a:lnTo>
                    <a:pt x="741893" y="595744"/>
                  </a:lnTo>
                  <a:cubicBezTo>
                    <a:pt x="750074" y="610060"/>
                    <a:pt x="750015" y="627648"/>
                    <a:pt x="741739" y="641908"/>
                  </a:cubicBezTo>
                  <a:cubicBezTo>
                    <a:pt x="733463" y="656169"/>
                    <a:pt x="718222" y="664946"/>
                    <a:pt x="701734" y="664946"/>
                  </a:cubicBezTo>
                  <a:lnTo>
                    <a:pt x="48340" y="664946"/>
                  </a:lnTo>
                  <a:cubicBezTo>
                    <a:pt x="31852" y="664946"/>
                    <a:pt x="16611" y="656169"/>
                    <a:pt x="8335" y="641908"/>
                  </a:cubicBezTo>
                  <a:cubicBezTo>
                    <a:pt x="59" y="627648"/>
                    <a:pt x="0" y="610060"/>
                    <a:pt x="8181" y="595744"/>
                  </a:cubicBezTo>
                  <a:lnTo>
                    <a:pt x="335493" y="22948"/>
                  </a:lnTo>
                  <a:cubicBezTo>
                    <a:pt x="343602" y="8757"/>
                    <a:pt x="358693" y="0"/>
                    <a:pt x="375037" y="0"/>
                  </a:cubicBezTo>
                  <a:cubicBezTo>
                    <a:pt x="391381" y="0"/>
                    <a:pt x="406472" y="8757"/>
                    <a:pt x="414581" y="22948"/>
                  </a:cubicBezTo>
                  <a:close/>
                </a:path>
              </a:pathLst>
            </a:custGeom>
            <a:solidFill>
              <a:srgbClr val="1D7363">
                <a:alpha val="89804"/>
              </a:srgbClr>
            </a:solidFill>
          </p:spPr>
        </p:sp>
        <p:sp>
          <p:nvSpPr>
            <p:cNvPr id="14" name="TextBox 14"/>
            <p:cNvSpPr txBox="1"/>
            <p:nvPr/>
          </p:nvSpPr>
          <p:spPr>
            <a:xfrm>
              <a:off x="127000" y="263525"/>
              <a:ext cx="558800" cy="396875"/>
            </a:xfrm>
            <a:prstGeom prst="rect">
              <a:avLst/>
            </a:prstGeom>
          </p:spPr>
          <p:txBody>
            <a:bodyPr lIns="50800" tIns="50800" rIns="50800" bIns="50800" rtlCol="0" anchor="ctr"/>
            <a:lstStyle/>
            <a:p>
              <a:pPr algn="ctr">
                <a:lnSpc>
                  <a:spcPts val="3750"/>
                </a:lnSpc>
              </a:pPr>
              <a:endParaRPr/>
            </a:p>
          </p:txBody>
        </p:sp>
      </p:grpSp>
      <p:sp>
        <p:nvSpPr>
          <p:cNvPr id="15" name="Freeform 15"/>
          <p:cNvSpPr/>
          <p:nvPr/>
        </p:nvSpPr>
        <p:spPr>
          <a:xfrm>
            <a:off x="-465592" y="9702769"/>
            <a:ext cx="2021342" cy="793377"/>
          </a:xfrm>
          <a:custGeom>
            <a:avLst/>
            <a:gdLst/>
            <a:ahLst/>
            <a:cxnLst/>
            <a:rect l="l" t="t" r="r" b="b"/>
            <a:pathLst>
              <a:path w="2021342" h="793377">
                <a:moveTo>
                  <a:pt x="0" y="0"/>
                </a:moveTo>
                <a:lnTo>
                  <a:pt x="2021342" y="0"/>
                </a:lnTo>
                <a:lnTo>
                  <a:pt x="2021342" y="793376"/>
                </a:lnTo>
                <a:lnTo>
                  <a:pt x="0" y="7933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6" name="Group 16"/>
          <p:cNvGrpSpPr/>
          <p:nvPr/>
        </p:nvGrpSpPr>
        <p:grpSpPr>
          <a:xfrm>
            <a:off x="16106620" y="303325"/>
            <a:ext cx="4035505" cy="818745"/>
            <a:chOff x="0" y="0"/>
            <a:chExt cx="5380674" cy="1091660"/>
          </a:xfrm>
        </p:grpSpPr>
        <p:sp>
          <p:nvSpPr>
            <p:cNvPr id="17" name="Freeform 17"/>
            <p:cNvSpPr/>
            <p:nvPr/>
          </p:nvSpPr>
          <p:spPr>
            <a:xfrm>
              <a:off x="2599374" y="0"/>
              <a:ext cx="2781300" cy="1091660"/>
            </a:xfrm>
            <a:custGeom>
              <a:avLst/>
              <a:gdLst/>
              <a:ahLst/>
              <a:cxnLst/>
              <a:rect l="l" t="t" r="r" b="b"/>
              <a:pathLst>
                <a:path w="2781300" h="1091660">
                  <a:moveTo>
                    <a:pt x="0" y="0"/>
                  </a:moveTo>
                  <a:lnTo>
                    <a:pt x="2781300" y="0"/>
                  </a:lnTo>
                  <a:lnTo>
                    <a:pt x="2781300" y="1091660"/>
                  </a:lnTo>
                  <a:lnTo>
                    <a:pt x="0" y="10916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0" y="0"/>
              <a:ext cx="2487304" cy="1091660"/>
            </a:xfrm>
            <a:custGeom>
              <a:avLst/>
              <a:gdLst/>
              <a:ahLst/>
              <a:cxnLst/>
              <a:rect l="l" t="t" r="r" b="b"/>
              <a:pathLst>
                <a:path w="2487304" h="1091660">
                  <a:moveTo>
                    <a:pt x="0" y="0"/>
                  </a:moveTo>
                  <a:lnTo>
                    <a:pt x="2487304" y="0"/>
                  </a:lnTo>
                  <a:lnTo>
                    <a:pt x="2487304" y="1091660"/>
                  </a:lnTo>
                  <a:lnTo>
                    <a:pt x="0" y="1091660"/>
                  </a:lnTo>
                  <a:lnTo>
                    <a:pt x="0" y="0"/>
                  </a:lnTo>
                  <a:close/>
                </a:path>
              </a:pathLst>
            </a:custGeom>
            <a:blipFill>
              <a:blip r:embed="rId5">
                <a:extLst>
                  <a:ext uri="{96DAC541-7B7A-43D3-8B79-37D633B846F1}">
                    <asvg:svgBlip xmlns:asvg="http://schemas.microsoft.com/office/drawing/2016/SVG/main" r:embed="rId6"/>
                  </a:ext>
                </a:extLst>
              </a:blip>
              <a:stretch>
                <a:fillRect r="-11819"/>
              </a:stretch>
            </a:blipFill>
          </p:spPr>
        </p:sp>
      </p:grpSp>
      <p:sp>
        <p:nvSpPr>
          <p:cNvPr id="19" name="Freeform 19"/>
          <p:cNvSpPr/>
          <p:nvPr/>
        </p:nvSpPr>
        <p:spPr>
          <a:xfrm>
            <a:off x="17674864" y="9720423"/>
            <a:ext cx="899017" cy="732699"/>
          </a:xfrm>
          <a:custGeom>
            <a:avLst/>
            <a:gdLst/>
            <a:ahLst/>
            <a:cxnLst/>
            <a:rect l="l" t="t" r="r" b="b"/>
            <a:pathLst>
              <a:path w="899017" h="732699">
                <a:moveTo>
                  <a:pt x="0" y="0"/>
                </a:moveTo>
                <a:lnTo>
                  <a:pt x="899018" y="0"/>
                </a:lnTo>
                <a:lnTo>
                  <a:pt x="899018" y="732699"/>
                </a:lnTo>
                <a:lnTo>
                  <a:pt x="0" y="7326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rot="-2199196" flipH="1">
            <a:off x="-1587894" y="-1960574"/>
            <a:ext cx="3285470" cy="3108876"/>
          </a:xfrm>
          <a:custGeom>
            <a:avLst/>
            <a:gdLst/>
            <a:ahLst/>
            <a:cxnLst/>
            <a:rect l="l" t="t" r="r" b="b"/>
            <a:pathLst>
              <a:path w="3285470" h="3108876">
                <a:moveTo>
                  <a:pt x="3285469" y="0"/>
                </a:moveTo>
                <a:lnTo>
                  <a:pt x="0" y="0"/>
                </a:lnTo>
                <a:lnTo>
                  <a:pt x="0" y="3108876"/>
                </a:lnTo>
                <a:lnTo>
                  <a:pt x="3285469" y="3108876"/>
                </a:lnTo>
                <a:lnTo>
                  <a:pt x="3285469" y="0"/>
                </a:lnTo>
                <a:close/>
              </a:path>
            </a:pathLst>
          </a:custGeom>
          <a:blipFill>
            <a:blip r:embed="rId9">
              <a:alphaModFix amt="50000"/>
              <a:extLst>
                <a:ext uri="{96DAC541-7B7A-43D3-8B79-37D633B846F1}">
                  <asvg:svgBlip xmlns:asvg="http://schemas.microsoft.com/office/drawing/2016/SVG/main" r:embed="rId10"/>
                </a:ext>
              </a:extLst>
            </a:blip>
            <a:stretch>
              <a:fillRect/>
            </a:stretch>
          </a:blipFill>
        </p:spPr>
      </p:sp>
      <p:sp>
        <p:nvSpPr>
          <p:cNvPr id="21" name="Freeform 21"/>
          <p:cNvSpPr/>
          <p:nvPr/>
        </p:nvSpPr>
        <p:spPr>
          <a:xfrm>
            <a:off x="10737512" y="-3729574"/>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Freeform 22"/>
          <p:cNvSpPr/>
          <p:nvPr/>
        </p:nvSpPr>
        <p:spPr>
          <a:xfrm>
            <a:off x="9845023" y="1422674"/>
            <a:ext cx="8279350" cy="7606653"/>
          </a:xfrm>
          <a:custGeom>
            <a:avLst/>
            <a:gdLst/>
            <a:ahLst/>
            <a:cxnLst/>
            <a:rect l="l" t="t" r="r" b="b"/>
            <a:pathLst>
              <a:path w="8279350" h="7606653">
                <a:moveTo>
                  <a:pt x="0" y="0"/>
                </a:moveTo>
                <a:lnTo>
                  <a:pt x="8279350" y="0"/>
                </a:lnTo>
                <a:lnTo>
                  <a:pt x="8279350" y="7606653"/>
                </a:lnTo>
                <a:lnTo>
                  <a:pt x="0" y="7606653"/>
                </a:lnTo>
                <a:lnTo>
                  <a:pt x="0" y="0"/>
                </a:lnTo>
                <a:close/>
              </a:path>
            </a:pathLst>
          </a:custGeom>
          <a:blipFill>
            <a:blip r:embed="rId13">
              <a:alphaModFix amt="90000"/>
              <a:extLst>
                <a:ext uri="{96DAC541-7B7A-43D3-8B79-37D633B846F1}">
                  <asvg:svgBlip xmlns:asvg="http://schemas.microsoft.com/office/drawing/2016/SVG/main" r:embed="rId14"/>
                </a:ext>
              </a:extLst>
            </a:blip>
            <a:stretch>
              <a:fillRect/>
            </a:stretch>
          </a:blipFill>
          <a:ln cap="sq">
            <a:noFill/>
            <a:prstDash val="solid"/>
            <a:miter/>
          </a:ln>
        </p:spPr>
      </p:sp>
      <p:grpSp>
        <p:nvGrpSpPr>
          <p:cNvPr id="23" name="Group 23"/>
          <p:cNvGrpSpPr/>
          <p:nvPr/>
        </p:nvGrpSpPr>
        <p:grpSpPr>
          <a:xfrm>
            <a:off x="9430588" y="2095107"/>
            <a:ext cx="11520205" cy="7606653"/>
            <a:chOff x="0" y="0"/>
            <a:chExt cx="1057872" cy="698500"/>
          </a:xfrm>
          <a:solidFill>
            <a:schemeClr val="bg2">
              <a:lumMod val="75000"/>
            </a:schemeClr>
          </a:solidFill>
        </p:grpSpPr>
        <p:sp>
          <p:nvSpPr>
            <p:cNvPr id="24" name="Freeform 24"/>
            <p:cNvSpPr/>
            <p:nvPr/>
          </p:nvSpPr>
          <p:spPr>
            <a:xfrm>
              <a:off x="5162" y="0"/>
              <a:ext cx="1047548" cy="698500"/>
            </a:xfrm>
            <a:custGeom>
              <a:avLst/>
              <a:gdLst/>
              <a:ahLst/>
              <a:cxnLst/>
              <a:rect l="l" t="t" r="r" b="b"/>
              <a:pathLst>
                <a:path w="1047548" h="698500">
                  <a:moveTo>
                    <a:pt x="1039191" y="372485"/>
                  </a:moveTo>
                  <a:lnTo>
                    <a:pt x="863028" y="675265"/>
                  </a:lnTo>
                  <a:cubicBezTo>
                    <a:pt x="854659" y="689650"/>
                    <a:pt x="839271" y="698500"/>
                    <a:pt x="822629" y="698500"/>
                  </a:cubicBezTo>
                  <a:lnTo>
                    <a:pt x="224919" y="698500"/>
                  </a:lnTo>
                  <a:cubicBezTo>
                    <a:pt x="208276" y="698500"/>
                    <a:pt x="192889" y="689650"/>
                    <a:pt x="184520" y="675265"/>
                  </a:cubicBezTo>
                  <a:lnTo>
                    <a:pt x="8356" y="372485"/>
                  </a:lnTo>
                  <a:cubicBezTo>
                    <a:pt x="0" y="358122"/>
                    <a:pt x="0" y="340378"/>
                    <a:pt x="8356" y="326015"/>
                  </a:cubicBezTo>
                  <a:lnTo>
                    <a:pt x="184520" y="23235"/>
                  </a:lnTo>
                  <a:cubicBezTo>
                    <a:pt x="192889" y="8850"/>
                    <a:pt x="208276" y="0"/>
                    <a:pt x="224919" y="0"/>
                  </a:cubicBezTo>
                  <a:lnTo>
                    <a:pt x="822629" y="0"/>
                  </a:lnTo>
                  <a:cubicBezTo>
                    <a:pt x="839271" y="0"/>
                    <a:pt x="854659" y="8850"/>
                    <a:pt x="863028" y="23235"/>
                  </a:cubicBezTo>
                  <a:lnTo>
                    <a:pt x="1039191" y="326015"/>
                  </a:lnTo>
                  <a:cubicBezTo>
                    <a:pt x="1047548" y="340378"/>
                    <a:pt x="1047548" y="358122"/>
                    <a:pt x="1039191" y="372485"/>
                  </a:cubicBezTo>
                  <a:close/>
                </a:path>
              </a:pathLst>
            </a:custGeom>
            <a:grpFill/>
          </p:spPr>
        </p:sp>
        <p:sp>
          <p:nvSpPr>
            <p:cNvPr id="25" name="TextBox 25"/>
            <p:cNvSpPr txBox="1"/>
            <p:nvPr/>
          </p:nvSpPr>
          <p:spPr>
            <a:xfrm>
              <a:off x="114300" y="-66675"/>
              <a:ext cx="829272" cy="765175"/>
            </a:xfrm>
            <a:prstGeom prst="rect">
              <a:avLst/>
            </a:prstGeom>
            <a:grpFill/>
          </p:spPr>
          <p:txBody>
            <a:bodyPr lIns="59834" tIns="59834" rIns="59834" bIns="59834" rtlCol="0" anchor="ctr"/>
            <a:lstStyle/>
            <a:p>
              <a:pPr algn="ctr">
                <a:lnSpc>
                  <a:spcPts val="3750"/>
                </a:lnSpc>
              </a:pPr>
              <a:endParaRPr/>
            </a:p>
          </p:txBody>
        </p:sp>
      </p:grpSp>
      <p:grpSp>
        <p:nvGrpSpPr>
          <p:cNvPr id="28" name="Group 28"/>
          <p:cNvGrpSpPr/>
          <p:nvPr/>
        </p:nvGrpSpPr>
        <p:grpSpPr>
          <a:xfrm>
            <a:off x="860475" y="1762972"/>
            <a:ext cx="7296812" cy="10358605"/>
            <a:chOff x="41720" y="-2234816"/>
            <a:chExt cx="9729083" cy="13811468"/>
          </a:xfrm>
        </p:grpSpPr>
        <p:sp>
          <p:nvSpPr>
            <p:cNvPr id="31" name="TextBox 31"/>
            <p:cNvSpPr txBox="1"/>
            <p:nvPr/>
          </p:nvSpPr>
          <p:spPr>
            <a:xfrm rot="5400000">
              <a:off x="-24772" y="170794"/>
              <a:ext cx="458926" cy="325941"/>
            </a:xfrm>
            <a:prstGeom prst="rect">
              <a:avLst/>
            </a:prstGeom>
          </p:spPr>
          <p:txBody>
            <a:bodyPr lIns="50800" tIns="50800" rIns="50800" bIns="50800" rtlCol="0" anchor="ctr"/>
            <a:lstStyle/>
            <a:p>
              <a:pPr algn="ctr">
                <a:lnSpc>
                  <a:spcPts val="3750"/>
                </a:lnSpc>
              </a:pPr>
              <a:endParaRPr/>
            </a:p>
          </p:txBody>
        </p:sp>
        <p:sp>
          <p:nvSpPr>
            <p:cNvPr id="32" name="TextBox 32"/>
            <p:cNvSpPr txBox="1"/>
            <p:nvPr/>
          </p:nvSpPr>
          <p:spPr>
            <a:xfrm>
              <a:off x="702795" y="-2234816"/>
              <a:ext cx="9068008" cy="13811468"/>
            </a:xfrm>
            <a:prstGeom prst="rect">
              <a:avLst/>
            </a:prstGeom>
          </p:spPr>
          <p:txBody>
            <a:bodyPr wrap="square" lIns="0" tIns="0" rIns="0" bIns="0" rtlCol="0" anchor="t">
              <a:spAutoFit/>
            </a:bodyPr>
            <a:lstStyle/>
            <a:p>
              <a:pPr algn="l">
                <a:lnSpc>
                  <a:spcPts val="4499"/>
                </a:lnSpc>
              </a:pPr>
              <a:r>
                <a:rPr lang="en-US" sz="3600" b="1" dirty="0">
                  <a:solidFill>
                    <a:srgbClr val="23403D"/>
                  </a:solidFill>
                  <a:latin typeface="TT Norms Bold"/>
                  <a:ea typeface="TT Norms Bold"/>
                  <a:cs typeface="TT Norms Bold"/>
                  <a:sym typeface="TT Norms Bold"/>
                </a:rPr>
                <a:t>Non Functional Requirements</a:t>
              </a:r>
            </a:p>
            <a:p>
              <a:pPr algn="l">
                <a:lnSpc>
                  <a:spcPts val="4499"/>
                </a:lnSpc>
              </a:pPr>
              <a:endParaRPr lang="en-US" sz="2999" b="1" dirty="0">
                <a:solidFill>
                  <a:srgbClr val="23403D"/>
                </a:solidFill>
                <a:latin typeface="TT Norms Bold"/>
                <a:ea typeface="TT Norms Bold"/>
                <a:cs typeface="TT Norms Bold"/>
                <a:sym typeface="TT Norms Bold"/>
              </a:endParaRPr>
            </a:p>
            <a:p>
              <a:pPr algn="l">
                <a:lnSpc>
                  <a:spcPts val="4499"/>
                </a:lnSpc>
              </a:pPr>
              <a:r>
                <a:rPr lang="en-US" sz="2999" b="1" dirty="0">
                  <a:solidFill>
                    <a:srgbClr val="23403D"/>
                  </a:solidFill>
                  <a:latin typeface="TT Norms Bold"/>
                  <a:ea typeface="TT Norms Bold"/>
                  <a:cs typeface="TT Norms Bold"/>
                  <a:sym typeface="TT Norms Bold"/>
                </a:rPr>
                <a:t>Usability</a:t>
              </a:r>
            </a:p>
            <a:p>
              <a:pPr algn="l">
                <a:lnSpc>
                  <a:spcPts val="4499"/>
                </a:lnSpc>
              </a:pPr>
              <a:endParaRPr lang="en-US" sz="2999" b="1" dirty="0">
                <a:solidFill>
                  <a:srgbClr val="23403D"/>
                </a:solidFill>
                <a:latin typeface="TT Norms Bold"/>
                <a:ea typeface="TT Norms Bold"/>
                <a:cs typeface="TT Norms Bold"/>
                <a:sym typeface="TT Norms Bold"/>
              </a:endParaRPr>
            </a:p>
            <a:p>
              <a:pPr>
                <a:lnSpc>
                  <a:spcPts val="4499"/>
                </a:lnSpc>
              </a:pPr>
              <a:r>
                <a:rPr lang="en-US" sz="2999" b="1" dirty="0">
                  <a:solidFill>
                    <a:srgbClr val="23403D"/>
                  </a:solidFill>
                  <a:latin typeface="TT Norms Bold"/>
                  <a:ea typeface="TT Norms Bold"/>
                  <a:cs typeface="TT Norms Bold"/>
                  <a:sym typeface="TT Norms Bold"/>
                </a:rPr>
                <a:t>Performance</a:t>
              </a:r>
            </a:p>
            <a:p>
              <a:pPr>
                <a:lnSpc>
                  <a:spcPts val="4499"/>
                </a:lnSpc>
              </a:pPr>
              <a:endParaRPr lang="en-US" sz="2999" b="1" dirty="0">
                <a:solidFill>
                  <a:srgbClr val="23403D"/>
                </a:solidFill>
                <a:latin typeface="TT Norms Bold"/>
                <a:ea typeface="TT Norms Bold"/>
                <a:cs typeface="TT Norms Bold"/>
                <a:sym typeface="TT Norms Bold"/>
              </a:endParaRPr>
            </a:p>
            <a:p>
              <a:pPr>
                <a:lnSpc>
                  <a:spcPts val="4499"/>
                </a:lnSpc>
              </a:pPr>
              <a:r>
                <a:rPr lang="en-US" sz="2999" b="1" dirty="0">
                  <a:solidFill>
                    <a:srgbClr val="23403D"/>
                  </a:solidFill>
                  <a:latin typeface="TT Norms Bold"/>
                  <a:ea typeface="TT Norms Bold"/>
                  <a:cs typeface="TT Norms Bold"/>
                  <a:sym typeface="TT Norms Bold"/>
                </a:rPr>
                <a:t>Scalability</a:t>
              </a:r>
            </a:p>
            <a:p>
              <a:pPr>
                <a:lnSpc>
                  <a:spcPts val="4499"/>
                </a:lnSpc>
              </a:pPr>
              <a:endParaRPr lang="en-US" sz="2999" b="1" dirty="0">
                <a:solidFill>
                  <a:srgbClr val="23403D"/>
                </a:solidFill>
                <a:latin typeface="TT Norms Bold"/>
                <a:ea typeface="TT Norms Bold"/>
                <a:cs typeface="TT Norms Bold"/>
                <a:sym typeface="TT Norms Bold"/>
              </a:endParaRPr>
            </a:p>
            <a:p>
              <a:pPr>
                <a:lnSpc>
                  <a:spcPts val="4499"/>
                </a:lnSpc>
              </a:pPr>
              <a:r>
                <a:rPr lang="en-US" sz="2999" b="1" dirty="0">
                  <a:solidFill>
                    <a:srgbClr val="23403D"/>
                  </a:solidFill>
                  <a:latin typeface="TT Norms Bold"/>
                  <a:ea typeface="TT Norms Bold"/>
                  <a:cs typeface="TT Norms Bold"/>
                  <a:sym typeface="TT Norms Bold"/>
                </a:rPr>
                <a:t>Offline mode for basic navigation</a:t>
              </a:r>
            </a:p>
            <a:p>
              <a:pPr>
                <a:lnSpc>
                  <a:spcPts val="4499"/>
                </a:lnSpc>
              </a:pPr>
              <a:endParaRPr lang="en-US" sz="2999" b="1" dirty="0">
                <a:solidFill>
                  <a:srgbClr val="23403D"/>
                </a:solidFill>
                <a:latin typeface="TT Norms Bold"/>
                <a:ea typeface="TT Norms Bold"/>
                <a:cs typeface="TT Norms Bold"/>
                <a:sym typeface="TT Norms Bold"/>
              </a:endParaRPr>
            </a:p>
            <a:p>
              <a:pPr>
                <a:lnSpc>
                  <a:spcPts val="4499"/>
                </a:lnSpc>
              </a:pPr>
              <a:r>
                <a:rPr lang="en-US" sz="2999" b="1" dirty="0">
                  <a:solidFill>
                    <a:srgbClr val="23403D"/>
                  </a:solidFill>
                  <a:latin typeface="TT Norms Bold"/>
                  <a:ea typeface="TT Norms Bold"/>
                  <a:cs typeface="TT Norms Bold"/>
                  <a:sym typeface="TT Norms Bold"/>
                </a:rPr>
                <a:t>French/English multilingual support</a:t>
              </a:r>
            </a:p>
            <a:p>
              <a:pPr>
                <a:lnSpc>
                  <a:spcPts val="4499"/>
                </a:lnSpc>
              </a:pPr>
              <a:endParaRPr lang="en-US" sz="2999" b="1" dirty="0">
                <a:solidFill>
                  <a:srgbClr val="23403D"/>
                </a:solidFill>
                <a:latin typeface="TT Norms Bold"/>
                <a:ea typeface="TT Norms Bold"/>
                <a:cs typeface="TT Norms Bold"/>
                <a:sym typeface="TT Norms Bold"/>
              </a:endParaRPr>
            </a:p>
            <a:p>
              <a:pPr>
                <a:lnSpc>
                  <a:spcPts val="4499"/>
                </a:lnSpc>
              </a:pPr>
              <a:r>
                <a:rPr lang="en-US" sz="2999" b="1" dirty="0">
                  <a:solidFill>
                    <a:srgbClr val="23403D"/>
                  </a:solidFill>
                  <a:latin typeface="TT Norms Bold"/>
                  <a:ea typeface="TT Norms Bold"/>
                  <a:cs typeface="TT Norms Bold"/>
                  <a:sym typeface="TT Norms Bold"/>
                </a:rPr>
                <a:t>Robust data security for users’ information</a:t>
              </a:r>
            </a:p>
            <a:p>
              <a:pPr>
                <a:lnSpc>
                  <a:spcPts val="4499"/>
                </a:lnSpc>
              </a:pPr>
              <a:r>
                <a:rPr lang="en-US" sz="2999" b="1" dirty="0">
                  <a:solidFill>
                    <a:srgbClr val="23403D"/>
                  </a:solidFill>
                  <a:latin typeface="TT Norms Bold"/>
                  <a:ea typeface="TT Norms Bold"/>
                  <a:cs typeface="TT Norms Bold"/>
                  <a:sym typeface="TT Norms Bold"/>
                </a:rPr>
                <a:t> </a:t>
              </a:r>
            </a:p>
            <a:p>
              <a:pPr>
                <a:lnSpc>
                  <a:spcPts val="4499"/>
                </a:lnSpc>
              </a:pPr>
              <a:endParaRPr lang="en-US" sz="2999" b="1" dirty="0">
                <a:solidFill>
                  <a:srgbClr val="23403D"/>
                </a:solidFill>
                <a:latin typeface="TT Norms Bold"/>
                <a:ea typeface="TT Norms Bold"/>
                <a:cs typeface="TT Norms Bold"/>
                <a:sym typeface="TT Norms Bold"/>
              </a:endParaRPr>
            </a:p>
            <a:p>
              <a:pPr>
                <a:lnSpc>
                  <a:spcPts val="4499"/>
                </a:lnSpc>
              </a:pPr>
              <a:endParaRPr lang="en-US" sz="2999" b="1" dirty="0">
                <a:solidFill>
                  <a:srgbClr val="23403D"/>
                </a:solidFill>
                <a:latin typeface="TT Norms Bold"/>
                <a:ea typeface="TT Norms Bold"/>
                <a:cs typeface="TT Norms Bold"/>
                <a:sym typeface="TT Norms Bold"/>
              </a:endParaRPr>
            </a:p>
            <a:p>
              <a:pPr algn="l">
                <a:lnSpc>
                  <a:spcPts val="4499"/>
                </a:lnSpc>
              </a:pPr>
              <a:endParaRPr lang="en-US" sz="2999" b="1" dirty="0">
                <a:solidFill>
                  <a:srgbClr val="23403D"/>
                </a:solidFill>
                <a:latin typeface="TT Norms Bold"/>
                <a:ea typeface="TT Norms Bold"/>
                <a:cs typeface="TT Norms Bold"/>
                <a:sym typeface="TT Norms Bold"/>
              </a:endParaRPr>
            </a:p>
          </p:txBody>
        </p:sp>
      </p:grpSp>
      <p:grpSp>
        <p:nvGrpSpPr>
          <p:cNvPr id="38" name="Group 38"/>
          <p:cNvGrpSpPr/>
          <p:nvPr/>
        </p:nvGrpSpPr>
        <p:grpSpPr>
          <a:xfrm>
            <a:off x="627601" y="445176"/>
            <a:ext cx="911273" cy="940475"/>
            <a:chOff x="-334985" y="-440601"/>
            <a:chExt cx="1215032" cy="1253967"/>
          </a:xfrm>
        </p:grpSpPr>
        <p:sp>
          <p:nvSpPr>
            <p:cNvPr id="39" name="Freeform 39"/>
            <p:cNvSpPr/>
            <p:nvPr/>
          </p:nvSpPr>
          <p:spPr>
            <a:xfrm>
              <a:off x="-334985" y="-401666"/>
              <a:ext cx="1215032" cy="1215032"/>
            </a:xfrm>
            <a:custGeom>
              <a:avLst/>
              <a:gdLst/>
              <a:ahLst/>
              <a:cxnLst/>
              <a:rect l="l" t="t" r="r" b="b"/>
              <a:pathLst>
                <a:path w="1215032" h="1215032">
                  <a:moveTo>
                    <a:pt x="0" y="0"/>
                  </a:moveTo>
                  <a:lnTo>
                    <a:pt x="1215033" y="0"/>
                  </a:lnTo>
                  <a:lnTo>
                    <a:pt x="1215033" y="1215032"/>
                  </a:lnTo>
                  <a:lnTo>
                    <a:pt x="0" y="1215032"/>
                  </a:lnTo>
                  <a:lnTo>
                    <a:pt x="0" y="0"/>
                  </a:lnTo>
                  <a:close/>
                </a:path>
              </a:pathLst>
            </a:custGeom>
            <a:blipFill>
              <a:blip r:embed="rId15">
                <a:alphaModFix amt="50000"/>
                <a:extLst>
                  <a:ext uri="{96DAC541-7B7A-43D3-8B79-37D633B846F1}">
                    <asvg:svgBlip xmlns:asvg="http://schemas.microsoft.com/office/drawing/2016/SVG/main" r:embed="rId16"/>
                  </a:ext>
                </a:extLst>
              </a:blip>
              <a:stretch>
                <a:fillRect/>
              </a:stretch>
            </a:blipFill>
            <a:ln cap="sq">
              <a:noFill/>
              <a:prstDash val="solid"/>
              <a:miter/>
            </a:ln>
          </p:spPr>
        </p:sp>
        <p:grpSp>
          <p:nvGrpSpPr>
            <p:cNvPr id="40" name="Group 40"/>
            <p:cNvGrpSpPr/>
            <p:nvPr/>
          </p:nvGrpSpPr>
          <p:grpSpPr>
            <a:xfrm>
              <a:off x="-227505" y="-440601"/>
              <a:ext cx="998172" cy="1003180"/>
              <a:chOff x="-185255" y="-358776"/>
              <a:chExt cx="812800" cy="816878"/>
            </a:xfrm>
          </p:grpSpPr>
          <p:sp>
            <p:nvSpPr>
              <p:cNvPr id="41" name="Freeform 41"/>
              <p:cNvSpPr/>
              <p:nvPr/>
            </p:nvSpPr>
            <p:spPr>
              <a:xfrm>
                <a:off x="-185255" y="-354698"/>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403D"/>
              </a:solidFill>
            </p:spPr>
          </p:sp>
          <p:sp>
            <p:nvSpPr>
              <p:cNvPr id="42" name="TextBox 42"/>
              <p:cNvSpPr txBox="1"/>
              <p:nvPr/>
            </p:nvSpPr>
            <p:spPr>
              <a:xfrm>
                <a:off x="-161300" y="-358776"/>
                <a:ext cx="660400" cy="717550"/>
              </a:xfrm>
              <a:prstGeom prst="rect">
                <a:avLst/>
              </a:prstGeom>
            </p:spPr>
            <p:txBody>
              <a:bodyPr lIns="50800" tIns="50800" rIns="50800" bIns="50800" rtlCol="0" anchor="ctr"/>
              <a:lstStyle/>
              <a:p>
                <a:pPr algn="ctr">
                  <a:lnSpc>
                    <a:spcPts val="3919"/>
                  </a:lnSpc>
                </a:pPr>
                <a:r>
                  <a:rPr lang="en-US" sz="2799" b="1" dirty="0">
                    <a:solidFill>
                      <a:srgbClr val="FFFFFF"/>
                    </a:solidFill>
                    <a:latin typeface="Canva Sans Bold"/>
                    <a:ea typeface="Canva Sans Bold"/>
                    <a:cs typeface="Canva Sans Bold"/>
                    <a:sym typeface="Canva Sans Bold"/>
                  </a:rPr>
                  <a:t>04</a:t>
                </a:r>
              </a:p>
            </p:txBody>
          </p:sp>
        </p:grpSp>
      </p:grpSp>
      <p:sp>
        <p:nvSpPr>
          <p:cNvPr id="63" name="TextBox 63"/>
          <p:cNvSpPr txBox="1"/>
          <p:nvPr/>
        </p:nvSpPr>
        <p:spPr>
          <a:xfrm>
            <a:off x="1609225" y="337843"/>
            <a:ext cx="10678985" cy="890628"/>
          </a:xfrm>
          <a:prstGeom prst="rect">
            <a:avLst/>
          </a:prstGeom>
        </p:spPr>
        <p:txBody>
          <a:bodyPr wrap="square" lIns="0" tIns="0" rIns="0" bIns="0" rtlCol="0" anchor="t">
            <a:spAutoFit/>
          </a:bodyPr>
          <a:lstStyle/>
          <a:p>
            <a:pPr algn="l">
              <a:lnSpc>
                <a:spcPts val="7474"/>
              </a:lnSpc>
            </a:pPr>
            <a:r>
              <a:rPr lang="en-US" sz="4400" b="1" dirty="0">
                <a:solidFill>
                  <a:srgbClr val="23403D"/>
                </a:solidFill>
                <a:latin typeface="TT Norms Bold"/>
                <a:ea typeface="TT Norms Bold"/>
                <a:cs typeface="TT Norms Bold"/>
                <a:sym typeface="TT Norms Bold"/>
              </a:rPr>
              <a:t>CLASSIFICATION OF REQUIREMENTS</a:t>
            </a:r>
          </a:p>
        </p:txBody>
      </p:sp>
      <p:grpSp>
        <p:nvGrpSpPr>
          <p:cNvPr id="64" name="Group 28">
            <a:extLst>
              <a:ext uri="{FF2B5EF4-FFF2-40B4-BE49-F238E27FC236}">
                <a16:creationId xmlns:a16="http://schemas.microsoft.com/office/drawing/2014/main" id="{200AECF7-B939-4128-9683-9DD8707E0789}"/>
              </a:ext>
            </a:extLst>
          </p:cNvPr>
          <p:cNvGrpSpPr/>
          <p:nvPr/>
        </p:nvGrpSpPr>
        <p:grpSpPr>
          <a:xfrm>
            <a:off x="-1183981" y="1526603"/>
            <a:ext cx="19937573" cy="6896119"/>
            <a:chOff x="41719" y="-635687"/>
            <a:chExt cx="26583428" cy="9194833"/>
          </a:xfrm>
        </p:grpSpPr>
        <p:sp>
          <p:nvSpPr>
            <p:cNvPr id="68" name="TextBox 31">
              <a:extLst>
                <a:ext uri="{FF2B5EF4-FFF2-40B4-BE49-F238E27FC236}">
                  <a16:creationId xmlns:a16="http://schemas.microsoft.com/office/drawing/2014/main" id="{070C117B-06BE-40FD-B8E4-78BCE952D219}"/>
                </a:ext>
              </a:extLst>
            </p:cNvPr>
            <p:cNvSpPr txBox="1"/>
            <p:nvPr/>
          </p:nvSpPr>
          <p:spPr>
            <a:xfrm rot="5400000">
              <a:off x="-24772" y="170793"/>
              <a:ext cx="458925" cy="325943"/>
            </a:xfrm>
            <a:prstGeom prst="rect">
              <a:avLst/>
            </a:prstGeom>
          </p:spPr>
          <p:txBody>
            <a:bodyPr lIns="50800" tIns="50800" rIns="50800" bIns="50800" rtlCol="0" anchor="ctr"/>
            <a:lstStyle/>
            <a:p>
              <a:pPr algn="ctr">
                <a:lnSpc>
                  <a:spcPts val="3750"/>
                </a:lnSpc>
              </a:pPr>
              <a:endParaRPr/>
            </a:p>
          </p:txBody>
        </p:sp>
        <p:sp>
          <p:nvSpPr>
            <p:cNvPr id="66" name="TextBox 32">
              <a:extLst>
                <a:ext uri="{FF2B5EF4-FFF2-40B4-BE49-F238E27FC236}">
                  <a16:creationId xmlns:a16="http://schemas.microsoft.com/office/drawing/2014/main" id="{71B603DA-45D7-4B39-A7FC-3D96E248426C}"/>
                </a:ext>
              </a:extLst>
            </p:cNvPr>
            <p:cNvSpPr txBox="1"/>
            <p:nvPr/>
          </p:nvSpPr>
          <p:spPr>
            <a:xfrm>
              <a:off x="16149159" y="-635687"/>
              <a:ext cx="10475988" cy="9194833"/>
            </a:xfrm>
            <a:prstGeom prst="rect">
              <a:avLst/>
            </a:prstGeom>
          </p:spPr>
          <p:txBody>
            <a:bodyPr wrap="square" lIns="0" tIns="0" rIns="0" bIns="0" rtlCol="0" anchor="t">
              <a:spAutoFit/>
            </a:bodyPr>
            <a:lstStyle/>
            <a:p>
              <a:pPr algn="l">
                <a:lnSpc>
                  <a:spcPts val="4499"/>
                </a:lnSpc>
              </a:pPr>
              <a:r>
                <a:rPr lang="en-US" sz="2999" b="1" dirty="0">
                  <a:solidFill>
                    <a:srgbClr val="23403D"/>
                  </a:solidFill>
                  <a:latin typeface="TT Norms Bold"/>
                  <a:ea typeface="TT Norms Bold"/>
                  <a:cs typeface="TT Norms Bold"/>
                  <a:sym typeface="TT Norms Bold"/>
                </a:rPr>
                <a:t> </a:t>
              </a:r>
              <a:r>
                <a:rPr lang="en-US" sz="3600" b="1" dirty="0">
                  <a:solidFill>
                    <a:srgbClr val="23403D"/>
                  </a:solidFill>
                  <a:latin typeface="TT Norms Bold"/>
                  <a:ea typeface="TT Norms Bold"/>
                  <a:cs typeface="TT Norms Bold"/>
                  <a:sym typeface="TT Norms Bold"/>
                </a:rPr>
                <a:t>Functional Requirements</a:t>
              </a:r>
            </a:p>
            <a:p>
              <a:pPr algn="l">
                <a:lnSpc>
                  <a:spcPts val="4499"/>
                </a:lnSpc>
              </a:pPr>
              <a:endParaRPr lang="en-US" sz="3600" b="1" dirty="0">
                <a:solidFill>
                  <a:srgbClr val="23403D"/>
                </a:solidFill>
                <a:latin typeface="TT Norms Bold"/>
                <a:ea typeface="TT Norms Bold"/>
                <a:cs typeface="TT Norms Bold"/>
                <a:sym typeface="TT Norms Bold"/>
              </a:endParaRPr>
            </a:p>
            <a:p>
              <a:pPr algn="l">
                <a:lnSpc>
                  <a:spcPts val="4499"/>
                </a:lnSpc>
              </a:pPr>
              <a:r>
                <a:rPr lang="en-US" sz="2999" b="1" dirty="0">
                  <a:solidFill>
                    <a:srgbClr val="23403D"/>
                  </a:solidFill>
                  <a:latin typeface="TT Norms Bold"/>
                  <a:ea typeface="TT Norms Bold"/>
                  <a:cs typeface="TT Norms Bold"/>
                  <a:sym typeface="TT Norms Bold"/>
                </a:rPr>
                <a:t>Interactive Road Sign Library</a:t>
              </a:r>
            </a:p>
            <a:p>
              <a:pPr algn="l">
                <a:lnSpc>
                  <a:spcPts val="4499"/>
                </a:lnSpc>
              </a:pPr>
              <a:endParaRPr lang="en-US" sz="2999" b="1" dirty="0">
                <a:solidFill>
                  <a:srgbClr val="23403D"/>
                </a:solidFill>
                <a:latin typeface="TT Norms Bold"/>
                <a:ea typeface="TT Norms Bold"/>
                <a:cs typeface="TT Norms Bold"/>
                <a:sym typeface="TT Norms Bold"/>
              </a:endParaRPr>
            </a:p>
            <a:p>
              <a:pPr algn="l">
                <a:lnSpc>
                  <a:spcPts val="4499"/>
                </a:lnSpc>
              </a:pPr>
              <a:r>
                <a:rPr lang="en-US" sz="2999" b="1" dirty="0">
                  <a:solidFill>
                    <a:srgbClr val="23403D"/>
                  </a:solidFill>
                  <a:latin typeface="TT Norms Bold"/>
                  <a:ea typeface="TT Norms Bold"/>
                  <a:cs typeface="TT Norms Bold"/>
                  <a:sym typeface="TT Norms Bold"/>
                </a:rPr>
                <a:t>Personalized Location Based Notifications</a:t>
              </a:r>
            </a:p>
            <a:p>
              <a:pPr algn="l">
                <a:lnSpc>
                  <a:spcPts val="4499"/>
                </a:lnSpc>
              </a:pPr>
              <a:endParaRPr lang="en-US" sz="2999" b="1" dirty="0">
                <a:solidFill>
                  <a:srgbClr val="23403D"/>
                </a:solidFill>
                <a:latin typeface="TT Norms Bold"/>
                <a:ea typeface="TT Norms Bold"/>
                <a:cs typeface="TT Norms Bold"/>
                <a:sym typeface="TT Norms Bold"/>
              </a:endParaRPr>
            </a:p>
            <a:p>
              <a:pPr algn="l">
                <a:lnSpc>
                  <a:spcPts val="4499"/>
                </a:lnSpc>
              </a:pPr>
              <a:r>
                <a:rPr lang="en-US" sz="2999" b="1" dirty="0">
                  <a:solidFill>
                    <a:srgbClr val="23403D"/>
                  </a:solidFill>
                  <a:latin typeface="TT Norms Bold"/>
                  <a:ea typeface="TT Norms Bold"/>
                  <a:cs typeface="TT Norms Bold"/>
                  <a:sym typeface="TT Norms Bold"/>
                </a:rPr>
                <a:t>Real Time Traffic and Weather Alerts</a:t>
              </a:r>
            </a:p>
            <a:p>
              <a:pPr algn="l">
                <a:lnSpc>
                  <a:spcPts val="4499"/>
                </a:lnSpc>
              </a:pPr>
              <a:endParaRPr lang="en-US" sz="2999" b="1" dirty="0">
                <a:solidFill>
                  <a:srgbClr val="23403D"/>
                </a:solidFill>
                <a:latin typeface="TT Norms Bold"/>
                <a:ea typeface="TT Norms Bold"/>
                <a:cs typeface="TT Norms Bold"/>
                <a:sym typeface="TT Norms Bold"/>
              </a:endParaRPr>
            </a:p>
            <a:p>
              <a:pPr algn="l">
                <a:lnSpc>
                  <a:spcPts val="4499"/>
                </a:lnSpc>
              </a:pPr>
              <a:r>
                <a:rPr lang="en-US" sz="2999" b="1" dirty="0">
                  <a:solidFill>
                    <a:srgbClr val="23403D"/>
                  </a:solidFill>
                  <a:latin typeface="TT Norms Bold"/>
                  <a:ea typeface="TT Norms Bold"/>
                  <a:cs typeface="TT Norms Bold"/>
                  <a:sym typeface="TT Norms Bold"/>
                </a:rPr>
                <a:t>Nearby Petrol Stations</a:t>
              </a:r>
            </a:p>
            <a:p>
              <a:pPr algn="l">
                <a:lnSpc>
                  <a:spcPts val="4499"/>
                </a:lnSpc>
              </a:pPr>
              <a:endParaRPr lang="en-US" sz="2999" b="1" dirty="0">
                <a:solidFill>
                  <a:srgbClr val="23403D"/>
                </a:solidFill>
                <a:latin typeface="TT Norms Bold"/>
                <a:ea typeface="TT Norms Bold"/>
                <a:cs typeface="TT Norms Bold"/>
                <a:sym typeface="TT Norms Bold"/>
              </a:endParaRPr>
            </a:p>
            <a:p>
              <a:pPr algn="l">
                <a:lnSpc>
                  <a:spcPts val="4499"/>
                </a:lnSpc>
              </a:pPr>
              <a:r>
                <a:rPr lang="en-US" sz="2999" b="1" dirty="0">
                  <a:solidFill>
                    <a:srgbClr val="23403D"/>
                  </a:solidFill>
                  <a:latin typeface="TT Norms Bold"/>
                  <a:ea typeface="TT Norms Bold"/>
                  <a:cs typeface="TT Norms Bold"/>
                  <a:sym typeface="TT Norms Bold"/>
                </a:rPr>
                <a:t>User Feedback Mechanism</a:t>
              </a:r>
            </a:p>
            <a:p>
              <a:pPr algn="l">
                <a:lnSpc>
                  <a:spcPts val="4499"/>
                </a:lnSpc>
              </a:pPr>
              <a:endParaRPr lang="en-US" sz="2999" b="1" dirty="0">
                <a:solidFill>
                  <a:srgbClr val="23403D"/>
                </a:solidFill>
                <a:latin typeface="TT Norms Bold"/>
                <a:ea typeface="TT Norms Bold"/>
                <a:cs typeface="TT Norms Bold"/>
                <a:sym typeface="TT Norms Bold"/>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888" r="-12888"/>
            </a:stretch>
          </a:blipFill>
        </p:spPr>
      </p:sp>
      <p:grpSp>
        <p:nvGrpSpPr>
          <p:cNvPr id="5" name="Group 5"/>
          <p:cNvGrpSpPr/>
          <p:nvPr/>
        </p:nvGrpSpPr>
        <p:grpSpPr>
          <a:xfrm rot="-10800000">
            <a:off x="9340613" y="-389349"/>
            <a:ext cx="2250111" cy="2506427"/>
            <a:chOff x="0" y="0"/>
            <a:chExt cx="812800" cy="905388"/>
          </a:xfrm>
          <a:solidFill>
            <a:schemeClr val="accent3">
              <a:lumMod val="75000"/>
            </a:schemeClr>
          </a:solidFill>
        </p:grpSpPr>
        <p:sp>
          <p:nvSpPr>
            <p:cNvPr id="6" name="Freeform 6"/>
            <p:cNvSpPr/>
            <p:nvPr/>
          </p:nvSpPr>
          <p:spPr>
            <a:xfrm>
              <a:off x="32990" y="66810"/>
              <a:ext cx="746819" cy="838579"/>
            </a:xfrm>
            <a:custGeom>
              <a:avLst/>
              <a:gdLst/>
              <a:ahLst/>
              <a:cxnLst/>
              <a:rect l="l" t="t" r="r" b="b"/>
              <a:pathLst>
                <a:path w="746819" h="838579">
                  <a:moveTo>
                    <a:pt x="415679" y="27359"/>
                  </a:moveTo>
                  <a:lnTo>
                    <a:pt x="737541" y="744409"/>
                  </a:lnTo>
                  <a:cubicBezTo>
                    <a:pt x="746820" y="765082"/>
                    <a:pt x="744988" y="789048"/>
                    <a:pt x="732676" y="808071"/>
                  </a:cubicBezTo>
                  <a:cubicBezTo>
                    <a:pt x="720364" y="827093"/>
                    <a:pt x="699249" y="838578"/>
                    <a:pt x="676590" y="838578"/>
                  </a:cubicBezTo>
                  <a:lnTo>
                    <a:pt x="70231" y="838578"/>
                  </a:lnTo>
                  <a:cubicBezTo>
                    <a:pt x="47571" y="838578"/>
                    <a:pt x="26456" y="827093"/>
                    <a:pt x="14144" y="808071"/>
                  </a:cubicBezTo>
                  <a:cubicBezTo>
                    <a:pt x="1832" y="789048"/>
                    <a:pt x="0" y="765082"/>
                    <a:pt x="9279" y="744409"/>
                  </a:cubicBezTo>
                  <a:lnTo>
                    <a:pt x="331141" y="27359"/>
                  </a:lnTo>
                  <a:cubicBezTo>
                    <a:pt x="338613" y="10711"/>
                    <a:pt x="355162" y="0"/>
                    <a:pt x="373410" y="0"/>
                  </a:cubicBezTo>
                  <a:cubicBezTo>
                    <a:pt x="391658" y="0"/>
                    <a:pt x="408207" y="10711"/>
                    <a:pt x="415679" y="27359"/>
                  </a:cubicBezTo>
                  <a:close/>
                </a:path>
              </a:pathLst>
            </a:custGeom>
            <a:grpFill/>
          </p:spPr>
        </p:sp>
        <p:sp>
          <p:nvSpPr>
            <p:cNvPr id="7" name="TextBox 7"/>
            <p:cNvSpPr txBox="1"/>
            <p:nvPr/>
          </p:nvSpPr>
          <p:spPr>
            <a:xfrm>
              <a:off x="127000" y="353684"/>
              <a:ext cx="558800" cy="487034"/>
            </a:xfrm>
            <a:prstGeom prst="rect">
              <a:avLst/>
            </a:prstGeom>
            <a:grpFill/>
          </p:spPr>
          <p:txBody>
            <a:bodyPr lIns="50800" tIns="50800" rIns="50800" bIns="50800" rtlCol="0" anchor="ctr"/>
            <a:lstStyle/>
            <a:p>
              <a:pPr algn="ctr">
                <a:lnSpc>
                  <a:spcPts val="3750"/>
                </a:lnSpc>
              </a:pPr>
              <a:endParaRPr/>
            </a:p>
          </p:txBody>
        </p:sp>
      </p:grpSp>
      <p:sp>
        <p:nvSpPr>
          <p:cNvPr id="8" name="Freeform 8"/>
          <p:cNvSpPr/>
          <p:nvPr/>
        </p:nvSpPr>
        <p:spPr>
          <a:xfrm>
            <a:off x="17794485" y="2781329"/>
            <a:ext cx="306763" cy="1333471"/>
          </a:xfrm>
          <a:custGeom>
            <a:avLst/>
            <a:gdLst/>
            <a:ahLst/>
            <a:cxnLst/>
            <a:rect l="l" t="t" r="r" b="b"/>
            <a:pathLst>
              <a:path w="306763" h="1333471">
                <a:moveTo>
                  <a:pt x="0" y="0"/>
                </a:moveTo>
                <a:lnTo>
                  <a:pt x="306763" y="0"/>
                </a:lnTo>
                <a:lnTo>
                  <a:pt x="306763" y="1333471"/>
                </a:lnTo>
                <a:lnTo>
                  <a:pt x="0" y="1333471"/>
                </a:lnTo>
                <a:lnTo>
                  <a:pt x="0" y="0"/>
                </a:lnTo>
                <a:close/>
              </a:path>
            </a:pathLst>
          </a:custGeom>
          <a:blipFill>
            <a:blip r:embed="rId3">
              <a:extLst>
                <a:ext uri="{96DAC541-7B7A-43D3-8B79-37D633B846F1}">
                  <asvg:svgBlip xmlns:asvg="http://schemas.microsoft.com/office/drawing/2016/SVG/main" r:embed="rId4"/>
                </a:ext>
              </a:extLst>
            </a:blip>
            <a:stretch>
              <a:fillRect r="-401084"/>
            </a:stretch>
          </a:blipFill>
        </p:spPr>
      </p:sp>
      <p:grpSp>
        <p:nvGrpSpPr>
          <p:cNvPr id="9" name="Group 9"/>
          <p:cNvGrpSpPr/>
          <p:nvPr/>
        </p:nvGrpSpPr>
        <p:grpSpPr>
          <a:xfrm>
            <a:off x="-2269885" y="3400464"/>
            <a:ext cx="22881890" cy="6215383"/>
            <a:chOff x="0" y="0"/>
            <a:chExt cx="1866099" cy="418881"/>
          </a:xfrm>
          <a:solidFill>
            <a:schemeClr val="bg2">
              <a:lumMod val="75000"/>
            </a:schemeClr>
          </a:solidFill>
        </p:grpSpPr>
        <p:sp>
          <p:nvSpPr>
            <p:cNvPr id="10" name="Freeform 10"/>
            <p:cNvSpPr/>
            <p:nvPr/>
          </p:nvSpPr>
          <p:spPr>
            <a:xfrm>
              <a:off x="3474" y="0"/>
              <a:ext cx="1859150" cy="418881"/>
            </a:xfrm>
            <a:custGeom>
              <a:avLst/>
              <a:gdLst/>
              <a:ahLst/>
              <a:cxnLst/>
              <a:rect l="l" t="t" r="r" b="b"/>
              <a:pathLst>
                <a:path w="1859150" h="418881">
                  <a:moveTo>
                    <a:pt x="1649274" y="0"/>
                  </a:moveTo>
                  <a:lnTo>
                    <a:pt x="6676" y="0"/>
                  </a:lnTo>
                  <a:cubicBezTo>
                    <a:pt x="4486" y="0"/>
                    <a:pt x="2451" y="1127"/>
                    <a:pt x="1288" y="2983"/>
                  </a:cubicBezTo>
                  <a:cubicBezTo>
                    <a:pt x="126" y="4839"/>
                    <a:pt x="0" y="7162"/>
                    <a:pt x="956" y="9132"/>
                  </a:cubicBezTo>
                  <a:lnTo>
                    <a:pt x="195296" y="409749"/>
                  </a:lnTo>
                  <a:cubicBezTo>
                    <a:pt x="198005" y="415335"/>
                    <a:pt x="203668" y="418881"/>
                    <a:pt x="209876" y="418881"/>
                  </a:cubicBezTo>
                  <a:lnTo>
                    <a:pt x="1852474" y="418881"/>
                  </a:lnTo>
                  <a:cubicBezTo>
                    <a:pt x="1854664" y="418881"/>
                    <a:pt x="1856700" y="417754"/>
                    <a:pt x="1857862" y="415899"/>
                  </a:cubicBezTo>
                  <a:cubicBezTo>
                    <a:pt x="1859025" y="414043"/>
                    <a:pt x="1859150" y="411719"/>
                    <a:pt x="1858195" y="409749"/>
                  </a:cubicBezTo>
                  <a:lnTo>
                    <a:pt x="1663855" y="9132"/>
                  </a:lnTo>
                  <a:cubicBezTo>
                    <a:pt x="1661145" y="3547"/>
                    <a:pt x="1655483" y="0"/>
                    <a:pt x="1649274" y="0"/>
                  </a:cubicBezTo>
                  <a:close/>
                </a:path>
              </a:pathLst>
            </a:custGeom>
            <a:grpFill/>
          </p:spPr>
        </p:sp>
        <p:sp>
          <p:nvSpPr>
            <p:cNvPr id="11" name="TextBox 11"/>
            <p:cNvSpPr txBox="1"/>
            <p:nvPr/>
          </p:nvSpPr>
          <p:spPr>
            <a:xfrm>
              <a:off x="101600" y="-66675"/>
              <a:ext cx="1662899" cy="485556"/>
            </a:xfrm>
            <a:prstGeom prst="rect">
              <a:avLst/>
            </a:prstGeom>
            <a:grpFill/>
          </p:spPr>
          <p:txBody>
            <a:bodyPr lIns="50800" tIns="50800" rIns="50800" bIns="50800" rtlCol="0" anchor="ctr"/>
            <a:lstStyle/>
            <a:p>
              <a:pPr algn="ctr">
                <a:lnSpc>
                  <a:spcPts val="3750"/>
                </a:lnSpc>
              </a:pPr>
              <a:endParaRPr/>
            </a:p>
          </p:txBody>
        </p:sp>
      </p:grpSp>
      <p:grpSp>
        <p:nvGrpSpPr>
          <p:cNvPr id="12" name="Group 12"/>
          <p:cNvGrpSpPr/>
          <p:nvPr/>
        </p:nvGrpSpPr>
        <p:grpSpPr>
          <a:xfrm rot="-10800000">
            <a:off x="14385305" y="6691355"/>
            <a:ext cx="5310317" cy="5136277"/>
            <a:chOff x="0" y="0"/>
            <a:chExt cx="812800" cy="786161"/>
          </a:xfrm>
          <a:solidFill>
            <a:schemeClr val="accent2">
              <a:lumMod val="75000"/>
            </a:schemeClr>
          </a:solidFill>
        </p:grpSpPr>
        <p:sp>
          <p:nvSpPr>
            <p:cNvPr id="13" name="Freeform 13"/>
            <p:cNvSpPr/>
            <p:nvPr/>
          </p:nvSpPr>
          <p:spPr>
            <a:xfrm>
              <a:off x="15818" y="26626"/>
              <a:ext cx="781165" cy="759535"/>
            </a:xfrm>
            <a:custGeom>
              <a:avLst/>
              <a:gdLst/>
              <a:ahLst/>
              <a:cxnLst/>
              <a:rect l="l" t="t" r="r" b="b"/>
              <a:pathLst>
                <a:path w="781165" h="759535">
                  <a:moveTo>
                    <a:pt x="410667" y="12227"/>
                  </a:moveTo>
                  <a:lnTo>
                    <a:pt x="776897" y="720682"/>
                  </a:lnTo>
                  <a:cubicBezTo>
                    <a:pt x="781164" y="728937"/>
                    <a:pt x="780820" y="738818"/>
                    <a:pt x="775988" y="746755"/>
                  </a:cubicBezTo>
                  <a:cubicBezTo>
                    <a:pt x="771156" y="754691"/>
                    <a:pt x="762537" y="759535"/>
                    <a:pt x="753245" y="759535"/>
                  </a:cubicBezTo>
                  <a:lnTo>
                    <a:pt x="27919" y="759535"/>
                  </a:lnTo>
                  <a:cubicBezTo>
                    <a:pt x="18627" y="759535"/>
                    <a:pt x="10008" y="754691"/>
                    <a:pt x="5176" y="746755"/>
                  </a:cubicBezTo>
                  <a:cubicBezTo>
                    <a:pt x="344" y="738818"/>
                    <a:pt x="0" y="728937"/>
                    <a:pt x="4267" y="720682"/>
                  </a:cubicBezTo>
                  <a:lnTo>
                    <a:pt x="370497" y="12227"/>
                  </a:lnTo>
                  <a:cubicBezTo>
                    <a:pt x="374380" y="4717"/>
                    <a:pt x="382128" y="0"/>
                    <a:pt x="390582" y="0"/>
                  </a:cubicBezTo>
                  <a:cubicBezTo>
                    <a:pt x="399036" y="0"/>
                    <a:pt x="406784" y="4717"/>
                    <a:pt x="410667" y="12227"/>
                  </a:cubicBezTo>
                  <a:close/>
                </a:path>
              </a:pathLst>
            </a:custGeom>
            <a:grpFill/>
          </p:spPr>
        </p:sp>
        <p:sp>
          <p:nvSpPr>
            <p:cNvPr id="14" name="TextBox 14"/>
            <p:cNvSpPr txBox="1"/>
            <p:nvPr/>
          </p:nvSpPr>
          <p:spPr>
            <a:xfrm>
              <a:off x="127000" y="298328"/>
              <a:ext cx="558800" cy="431678"/>
            </a:xfrm>
            <a:prstGeom prst="rect">
              <a:avLst/>
            </a:prstGeom>
            <a:grpFill/>
          </p:spPr>
          <p:txBody>
            <a:bodyPr lIns="50800" tIns="50800" rIns="50800" bIns="50800" rtlCol="0" anchor="ctr"/>
            <a:lstStyle/>
            <a:p>
              <a:pPr algn="ctr">
                <a:lnSpc>
                  <a:spcPts val="3750"/>
                </a:lnSpc>
              </a:pPr>
              <a:endParaRPr/>
            </a:p>
          </p:txBody>
        </p:sp>
      </p:grpSp>
      <p:sp>
        <p:nvSpPr>
          <p:cNvPr id="15" name="Freeform 15"/>
          <p:cNvSpPr/>
          <p:nvPr/>
        </p:nvSpPr>
        <p:spPr>
          <a:xfrm rot="10481927" flipH="1">
            <a:off x="17735941" y="5634183"/>
            <a:ext cx="4338708" cy="4105502"/>
          </a:xfrm>
          <a:custGeom>
            <a:avLst/>
            <a:gdLst/>
            <a:ahLst/>
            <a:cxnLst/>
            <a:rect l="l" t="t" r="r" b="b"/>
            <a:pathLst>
              <a:path w="4338708" h="4105502">
                <a:moveTo>
                  <a:pt x="4338707" y="0"/>
                </a:moveTo>
                <a:lnTo>
                  <a:pt x="0" y="0"/>
                </a:lnTo>
                <a:lnTo>
                  <a:pt x="0" y="4105502"/>
                </a:lnTo>
                <a:lnTo>
                  <a:pt x="4338707" y="4105502"/>
                </a:lnTo>
                <a:lnTo>
                  <a:pt x="4338707"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16" name="Freeform 16"/>
          <p:cNvSpPr/>
          <p:nvPr/>
        </p:nvSpPr>
        <p:spPr>
          <a:xfrm>
            <a:off x="-2269885" y="-2139480"/>
            <a:ext cx="3825635" cy="3380905"/>
          </a:xfrm>
          <a:custGeom>
            <a:avLst/>
            <a:gdLst/>
            <a:ahLst/>
            <a:cxnLst/>
            <a:rect l="l" t="t" r="r" b="b"/>
            <a:pathLst>
              <a:path w="3825635" h="3380905">
                <a:moveTo>
                  <a:pt x="0" y="0"/>
                </a:moveTo>
                <a:lnTo>
                  <a:pt x="3825635" y="0"/>
                </a:lnTo>
                <a:lnTo>
                  <a:pt x="3825635" y="3380905"/>
                </a:lnTo>
                <a:lnTo>
                  <a:pt x="0" y="3380905"/>
                </a:lnTo>
                <a:lnTo>
                  <a:pt x="0" y="0"/>
                </a:lnTo>
                <a:close/>
              </a:path>
            </a:pathLst>
          </a:custGeom>
          <a:blipFill>
            <a:blip r:embed="rId7">
              <a:alphaModFix amt="50000"/>
              <a:extLst>
                <a:ext uri="{96DAC541-7B7A-43D3-8B79-37D633B846F1}">
                  <asvg:svgBlip xmlns:asvg="http://schemas.microsoft.com/office/drawing/2016/SVG/main" r:embed="rId8"/>
                </a:ext>
              </a:extLst>
            </a:blip>
            <a:stretch>
              <a:fillRect/>
            </a:stretch>
          </a:blipFill>
        </p:spPr>
      </p:sp>
      <p:sp>
        <p:nvSpPr>
          <p:cNvPr id="17" name="Freeform 17"/>
          <p:cNvSpPr/>
          <p:nvPr/>
        </p:nvSpPr>
        <p:spPr>
          <a:xfrm rot="-5400000">
            <a:off x="-397581" y="9002682"/>
            <a:ext cx="1022473" cy="511236"/>
          </a:xfrm>
          <a:custGeom>
            <a:avLst/>
            <a:gdLst/>
            <a:ahLst/>
            <a:cxnLst/>
            <a:rect l="l" t="t" r="r" b="b"/>
            <a:pathLst>
              <a:path w="1022473" h="511236">
                <a:moveTo>
                  <a:pt x="0" y="0"/>
                </a:moveTo>
                <a:lnTo>
                  <a:pt x="1022473" y="0"/>
                </a:lnTo>
                <a:lnTo>
                  <a:pt x="1022473" y="511236"/>
                </a:lnTo>
                <a:lnTo>
                  <a:pt x="0" y="51123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p:cNvSpPr/>
          <p:nvPr/>
        </p:nvSpPr>
        <p:spPr>
          <a:xfrm>
            <a:off x="368234" y="385226"/>
            <a:ext cx="899017" cy="732699"/>
          </a:xfrm>
          <a:custGeom>
            <a:avLst/>
            <a:gdLst/>
            <a:ahLst/>
            <a:cxnLst/>
            <a:rect l="l" t="t" r="r" b="b"/>
            <a:pathLst>
              <a:path w="899017" h="732699">
                <a:moveTo>
                  <a:pt x="0" y="0"/>
                </a:moveTo>
                <a:lnTo>
                  <a:pt x="899017" y="0"/>
                </a:lnTo>
                <a:lnTo>
                  <a:pt x="899017" y="732699"/>
                </a:lnTo>
                <a:lnTo>
                  <a:pt x="0" y="7326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9" name="Freeform 19"/>
          <p:cNvSpPr/>
          <p:nvPr/>
        </p:nvSpPr>
        <p:spPr>
          <a:xfrm>
            <a:off x="17381258" y="-2517246"/>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0" name="TextBox 20"/>
          <p:cNvSpPr txBox="1"/>
          <p:nvPr/>
        </p:nvSpPr>
        <p:spPr>
          <a:xfrm>
            <a:off x="1049678" y="293553"/>
            <a:ext cx="19245305" cy="971356"/>
          </a:xfrm>
          <a:prstGeom prst="rect">
            <a:avLst/>
          </a:prstGeom>
        </p:spPr>
        <p:txBody>
          <a:bodyPr wrap="square" lIns="0" tIns="0" rIns="0" bIns="0" rtlCol="0" anchor="t">
            <a:spAutoFit/>
          </a:bodyPr>
          <a:lstStyle/>
          <a:p>
            <a:pPr algn="l">
              <a:lnSpc>
                <a:spcPts val="7474"/>
              </a:lnSpc>
            </a:pPr>
            <a:r>
              <a:rPr lang="en-US" sz="6499" b="1" dirty="0">
                <a:solidFill>
                  <a:srgbClr val="23403D"/>
                </a:solidFill>
                <a:latin typeface="TT Norms Bold"/>
                <a:ea typeface="TT Norms Bold"/>
                <a:cs typeface="TT Norms Bold"/>
                <a:sym typeface="TT Norms Bold"/>
              </a:rPr>
              <a:t>Software Requirements Specification (SRS)</a:t>
            </a:r>
          </a:p>
        </p:txBody>
      </p:sp>
      <p:sp>
        <p:nvSpPr>
          <p:cNvPr id="21" name="TextBox 21"/>
          <p:cNvSpPr txBox="1"/>
          <p:nvPr/>
        </p:nvSpPr>
        <p:spPr>
          <a:xfrm>
            <a:off x="-718371" y="2709764"/>
            <a:ext cx="3004371" cy="469359"/>
          </a:xfrm>
          <a:prstGeom prst="rect">
            <a:avLst/>
          </a:prstGeom>
        </p:spPr>
        <p:txBody>
          <a:bodyPr wrap="square" lIns="0" tIns="0" rIns="0" bIns="0" rtlCol="0" anchor="t">
            <a:spAutoFit/>
          </a:bodyPr>
          <a:lstStyle/>
          <a:p>
            <a:pPr algn="l">
              <a:lnSpc>
                <a:spcPts val="3780"/>
              </a:lnSpc>
            </a:pPr>
            <a:r>
              <a:rPr lang="en-US" sz="2700" b="1" dirty="0">
                <a:latin typeface="TT Norms Bold"/>
                <a:ea typeface="TT Norms Bold"/>
                <a:cs typeface="TT Norms Bold"/>
                <a:sym typeface="TT Norms Bold"/>
              </a:rPr>
              <a:t>System overview</a:t>
            </a:r>
          </a:p>
        </p:txBody>
      </p:sp>
      <p:sp>
        <p:nvSpPr>
          <p:cNvPr id="22" name="TextBox 22"/>
          <p:cNvSpPr txBox="1"/>
          <p:nvPr/>
        </p:nvSpPr>
        <p:spPr>
          <a:xfrm>
            <a:off x="-574268" y="3441579"/>
            <a:ext cx="3393668" cy="3593291"/>
          </a:xfrm>
          <a:prstGeom prst="rect">
            <a:avLst/>
          </a:prstGeom>
        </p:spPr>
        <p:txBody>
          <a:bodyPr wrap="square" lIns="0" tIns="0" rIns="0" bIns="0" rtlCol="0" anchor="t">
            <a:spAutoFit/>
          </a:bodyPr>
          <a:lstStyle/>
          <a:p>
            <a:pPr algn="l">
              <a:lnSpc>
                <a:spcPts val="2800"/>
              </a:lnSpc>
            </a:pPr>
            <a:r>
              <a:rPr lang="en-US" sz="2400" spc="10" dirty="0">
                <a:latin typeface="TT Norms"/>
                <a:ea typeface="TT Norms"/>
                <a:cs typeface="TT Norms"/>
                <a:sym typeface="TT Norms"/>
              </a:rPr>
              <a:t>The road safety  mobile app aims  to enhance awareness and improve road  safety by providing a visual guide  to road signs  and  real time updates on  road conditions,  including traffic  weather and roadblock  alerts. </a:t>
            </a:r>
          </a:p>
        </p:txBody>
      </p:sp>
      <p:sp>
        <p:nvSpPr>
          <p:cNvPr id="23" name="TextBox 23"/>
          <p:cNvSpPr txBox="1"/>
          <p:nvPr/>
        </p:nvSpPr>
        <p:spPr>
          <a:xfrm>
            <a:off x="9144000" y="3538228"/>
            <a:ext cx="4435656" cy="2516073"/>
          </a:xfrm>
          <a:prstGeom prst="rect">
            <a:avLst/>
          </a:prstGeom>
        </p:spPr>
        <p:txBody>
          <a:bodyPr wrap="square" lIns="0" tIns="0" rIns="0" bIns="0" rtlCol="0" anchor="t">
            <a:spAutoFit/>
          </a:bodyPr>
          <a:lstStyle/>
          <a:p>
            <a:pPr algn="l">
              <a:lnSpc>
                <a:spcPts val="2800"/>
              </a:lnSpc>
            </a:pPr>
            <a:r>
              <a:rPr lang="en-US" sz="2400" spc="10" dirty="0">
                <a:latin typeface="TT Norms"/>
                <a:ea typeface="TT Norms"/>
                <a:cs typeface="TT Norms"/>
                <a:sym typeface="TT Norms"/>
              </a:rPr>
              <a:t>The app must be compatible with  Android and iOS platforms</a:t>
            </a:r>
          </a:p>
          <a:p>
            <a:pPr algn="l">
              <a:lnSpc>
                <a:spcPts val="2800"/>
              </a:lnSpc>
            </a:pPr>
            <a:r>
              <a:rPr lang="en-US" sz="2400" spc="10" dirty="0">
                <a:latin typeface="TT Norms"/>
                <a:ea typeface="TT Norms"/>
                <a:cs typeface="TT Norms"/>
                <a:sym typeface="TT Norms"/>
              </a:rPr>
              <a:t>Notifications should be delivered in under 10 seconds after detection</a:t>
            </a:r>
          </a:p>
          <a:p>
            <a:pPr algn="l">
              <a:lnSpc>
                <a:spcPts val="2800"/>
              </a:lnSpc>
            </a:pPr>
            <a:r>
              <a:rPr lang="en-US" sz="2400" spc="10" dirty="0">
                <a:latin typeface="TT Norms"/>
                <a:ea typeface="TT Norms"/>
                <a:cs typeface="TT Norms"/>
                <a:sym typeface="TT Norms"/>
              </a:rPr>
              <a:t>The app must have user-friendly interface and responsive design.</a:t>
            </a:r>
          </a:p>
        </p:txBody>
      </p:sp>
      <p:sp>
        <p:nvSpPr>
          <p:cNvPr id="24" name="TextBox 24"/>
          <p:cNvSpPr txBox="1"/>
          <p:nvPr/>
        </p:nvSpPr>
        <p:spPr>
          <a:xfrm>
            <a:off x="14360099" y="3601627"/>
            <a:ext cx="4245696" cy="2500685"/>
          </a:xfrm>
          <a:prstGeom prst="rect">
            <a:avLst/>
          </a:prstGeom>
        </p:spPr>
        <p:txBody>
          <a:bodyPr wrap="square" lIns="0" tIns="0" rIns="0" bIns="0" rtlCol="0" anchor="t">
            <a:spAutoFit/>
          </a:bodyPr>
          <a:lstStyle/>
          <a:p>
            <a:pPr algn="l">
              <a:lnSpc>
                <a:spcPts val="2800"/>
              </a:lnSpc>
            </a:pPr>
            <a:r>
              <a:rPr lang="en-US" sz="2400" spc="10" dirty="0">
                <a:latin typeface="TT Norms"/>
                <a:ea typeface="TT Norms"/>
                <a:cs typeface="TT Norms"/>
                <a:sym typeface="TT Norms"/>
              </a:rPr>
              <a:t>Drivers receive real time traffic alerts to avoid delays</a:t>
            </a:r>
          </a:p>
          <a:p>
            <a:pPr algn="l">
              <a:lnSpc>
                <a:spcPts val="2800"/>
              </a:lnSpc>
            </a:pPr>
            <a:r>
              <a:rPr lang="en-US" sz="2400" spc="10" dirty="0">
                <a:latin typeface="TT Norms"/>
                <a:ea typeface="TT Norms"/>
                <a:cs typeface="TT Norms"/>
                <a:sym typeface="TT Norms"/>
              </a:rPr>
              <a:t>Learners study road signs to pass driving tests</a:t>
            </a:r>
          </a:p>
          <a:p>
            <a:pPr algn="l">
              <a:lnSpc>
                <a:spcPts val="2800"/>
              </a:lnSpc>
            </a:pPr>
            <a:r>
              <a:rPr lang="en-US" sz="2400" spc="10" dirty="0">
                <a:latin typeface="TT Norms"/>
                <a:ea typeface="TT Norms"/>
                <a:cs typeface="TT Norms"/>
                <a:sym typeface="TT Norms"/>
              </a:rPr>
              <a:t>Commuters get updates on weather and blocked roads to plan trips better.</a:t>
            </a:r>
          </a:p>
        </p:txBody>
      </p:sp>
      <p:grpSp>
        <p:nvGrpSpPr>
          <p:cNvPr id="25" name="Group 25"/>
          <p:cNvGrpSpPr/>
          <p:nvPr/>
        </p:nvGrpSpPr>
        <p:grpSpPr>
          <a:xfrm>
            <a:off x="128203" y="308334"/>
            <a:ext cx="1029374" cy="966731"/>
            <a:chOff x="-1429261" y="-960489"/>
            <a:chExt cx="1372498" cy="1288976"/>
          </a:xfrm>
        </p:grpSpPr>
        <p:sp>
          <p:nvSpPr>
            <p:cNvPr id="26" name="Freeform 26"/>
            <p:cNvSpPr/>
            <p:nvPr/>
          </p:nvSpPr>
          <p:spPr>
            <a:xfrm>
              <a:off x="-1314426" y="-929177"/>
              <a:ext cx="1257663" cy="1257664"/>
            </a:xfrm>
            <a:custGeom>
              <a:avLst/>
              <a:gdLst/>
              <a:ahLst/>
              <a:cxnLst/>
              <a:rect l="l" t="t" r="r" b="b"/>
              <a:pathLst>
                <a:path w="1257663" h="1257663">
                  <a:moveTo>
                    <a:pt x="0" y="0"/>
                  </a:moveTo>
                  <a:lnTo>
                    <a:pt x="1257663" y="0"/>
                  </a:lnTo>
                  <a:lnTo>
                    <a:pt x="1257663" y="1257663"/>
                  </a:lnTo>
                  <a:lnTo>
                    <a:pt x="0" y="1257663"/>
                  </a:lnTo>
                  <a:lnTo>
                    <a:pt x="0" y="0"/>
                  </a:lnTo>
                  <a:close/>
                </a:path>
              </a:pathLst>
            </a:custGeom>
            <a:blipFill>
              <a:blip r:embed="rId15">
                <a:alphaModFix amt="50000"/>
                <a:extLst>
                  <a:ext uri="{96DAC541-7B7A-43D3-8B79-37D633B846F1}">
                    <asvg:svgBlip xmlns:asvg="http://schemas.microsoft.com/office/drawing/2016/SVG/main" r:embed="rId16"/>
                  </a:ext>
                </a:extLst>
              </a:blip>
              <a:stretch>
                <a:fillRect/>
              </a:stretch>
            </a:blipFill>
            <a:ln cap="sq">
              <a:noFill/>
              <a:prstDash val="solid"/>
              <a:miter/>
            </a:ln>
          </p:spPr>
        </p:sp>
        <p:grpSp>
          <p:nvGrpSpPr>
            <p:cNvPr id="27" name="Group 27"/>
            <p:cNvGrpSpPr/>
            <p:nvPr/>
          </p:nvGrpSpPr>
          <p:grpSpPr>
            <a:xfrm>
              <a:off x="-1429261" y="-960489"/>
              <a:ext cx="1153001" cy="1137516"/>
              <a:chOff x="-1124382" y="-755604"/>
              <a:chExt cx="907051" cy="894869"/>
            </a:xfrm>
          </p:grpSpPr>
          <p:sp>
            <p:nvSpPr>
              <p:cNvPr id="28" name="Freeform 28"/>
              <p:cNvSpPr/>
              <p:nvPr/>
            </p:nvSpPr>
            <p:spPr>
              <a:xfrm>
                <a:off x="-1030131" y="-730971"/>
                <a:ext cx="812800" cy="870236"/>
              </a:xfrm>
              <a:custGeom>
                <a:avLst/>
                <a:gdLst/>
                <a:ahLst/>
                <a:cxnLst/>
                <a:rect l="l" t="t" r="r" b="b"/>
                <a:pathLst>
                  <a:path w="812800" h="870234">
                    <a:moveTo>
                      <a:pt x="406400" y="0"/>
                    </a:moveTo>
                    <a:cubicBezTo>
                      <a:pt x="181951" y="0"/>
                      <a:pt x="0" y="194809"/>
                      <a:pt x="0" y="435117"/>
                    </a:cubicBezTo>
                    <a:cubicBezTo>
                      <a:pt x="0" y="675425"/>
                      <a:pt x="181951" y="870234"/>
                      <a:pt x="406400" y="870234"/>
                    </a:cubicBezTo>
                    <a:cubicBezTo>
                      <a:pt x="630849" y="870234"/>
                      <a:pt x="812800" y="675425"/>
                      <a:pt x="812800" y="435117"/>
                    </a:cubicBezTo>
                    <a:cubicBezTo>
                      <a:pt x="812800" y="194809"/>
                      <a:pt x="630849" y="0"/>
                      <a:pt x="406400" y="0"/>
                    </a:cubicBezTo>
                    <a:close/>
                  </a:path>
                </a:pathLst>
              </a:custGeom>
              <a:solidFill>
                <a:srgbClr val="23403D"/>
              </a:solidFill>
            </p:spPr>
          </p:sp>
          <p:sp>
            <p:nvSpPr>
              <p:cNvPr id="29" name="TextBox 29"/>
              <p:cNvSpPr txBox="1"/>
              <p:nvPr/>
            </p:nvSpPr>
            <p:spPr>
              <a:xfrm>
                <a:off x="-1124382" y="-755604"/>
                <a:ext cx="832078" cy="764215"/>
              </a:xfrm>
              <a:prstGeom prst="rect">
                <a:avLst/>
              </a:prstGeom>
            </p:spPr>
            <p:txBody>
              <a:bodyPr lIns="50800" tIns="50800" rIns="50800" bIns="50800" rtlCol="0" anchor="ctr"/>
              <a:lstStyle/>
              <a:p>
                <a:pPr algn="ctr">
                  <a:lnSpc>
                    <a:spcPts val="4479"/>
                  </a:lnSpc>
                </a:pPr>
                <a:r>
                  <a:rPr lang="en-US" sz="3199" b="1" dirty="0">
                    <a:solidFill>
                      <a:srgbClr val="FFFFFF"/>
                    </a:solidFill>
                    <a:latin typeface="Canva Sans Bold"/>
                    <a:ea typeface="Canva Sans Bold"/>
                    <a:cs typeface="Canva Sans Bold"/>
                    <a:sym typeface="Canva Sans Bold"/>
                  </a:rPr>
                  <a:t>05</a:t>
                </a:r>
              </a:p>
            </p:txBody>
          </p:sp>
        </p:grpSp>
      </p:grpSp>
      <p:sp>
        <p:nvSpPr>
          <p:cNvPr id="30" name="TextBox 30"/>
          <p:cNvSpPr txBox="1"/>
          <p:nvPr/>
        </p:nvSpPr>
        <p:spPr>
          <a:xfrm>
            <a:off x="5581649" y="6691355"/>
            <a:ext cx="4855002" cy="469359"/>
          </a:xfrm>
          <a:prstGeom prst="rect">
            <a:avLst/>
          </a:prstGeom>
        </p:spPr>
        <p:txBody>
          <a:bodyPr wrap="square" lIns="0" tIns="0" rIns="0" bIns="0" rtlCol="0" anchor="t">
            <a:spAutoFit/>
          </a:bodyPr>
          <a:lstStyle/>
          <a:p>
            <a:pPr algn="l">
              <a:lnSpc>
                <a:spcPts val="3780"/>
              </a:lnSpc>
            </a:pPr>
            <a:r>
              <a:rPr lang="en-US" sz="2700" b="1" dirty="0">
                <a:latin typeface="TT Norms Bold"/>
                <a:ea typeface="TT Norms Bold"/>
                <a:cs typeface="TT Norms Bold"/>
                <a:sym typeface="TT Norms Bold"/>
              </a:rPr>
              <a:t> Assumptions and constraints</a:t>
            </a:r>
          </a:p>
        </p:txBody>
      </p:sp>
      <p:sp>
        <p:nvSpPr>
          <p:cNvPr id="31" name="TextBox 31"/>
          <p:cNvSpPr txBox="1"/>
          <p:nvPr/>
        </p:nvSpPr>
        <p:spPr>
          <a:xfrm>
            <a:off x="8957228" y="2763904"/>
            <a:ext cx="4665386" cy="469359"/>
          </a:xfrm>
          <a:prstGeom prst="rect">
            <a:avLst/>
          </a:prstGeom>
        </p:spPr>
        <p:txBody>
          <a:bodyPr wrap="square" lIns="0" tIns="0" rIns="0" bIns="0" rtlCol="0" anchor="t">
            <a:spAutoFit/>
          </a:bodyPr>
          <a:lstStyle/>
          <a:p>
            <a:pPr algn="l">
              <a:lnSpc>
                <a:spcPts val="3780"/>
              </a:lnSpc>
            </a:pPr>
            <a:r>
              <a:rPr lang="en-US" sz="2700" b="1" dirty="0">
                <a:latin typeface="TT Norms Bold"/>
                <a:ea typeface="TT Norms Bold"/>
                <a:cs typeface="TT Norms Bold"/>
                <a:sym typeface="TT Norms Bold"/>
              </a:rPr>
              <a:t>Non functional requirements</a:t>
            </a:r>
          </a:p>
        </p:txBody>
      </p:sp>
      <p:sp>
        <p:nvSpPr>
          <p:cNvPr id="33" name="TextBox 33"/>
          <p:cNvSpPr txBox="1"/>
          <p:nvPr/>
        </p:nvSpPr>
        <p:spPr>
          <a:xfrm>
            <a:off x="14571725" y="2753873"/>
            <a:ext cx="2593631" cy="469359"/>
          </a:xfrm>
          <a:prstGeom prst="rect">
            <a:avLst/>
          </a:prstGeom>
        </p:spPr>
        <p:txBody>
          <a:bodyPr lIns="0" tIns="0" rIns="0" bIns="0" rtlCol="0" anchor="t">
            <a:spAutoFit/>
          </a:bodyPr>
          <a:lstStyle/>
          <a:p>
            <a:pPr algn="l">
              <a:lnSpc>
                <a:spcPts val="3780"/>
              </a:lnSpc>
            </a:pPr>
            <a:r>
              <a:rPr lang="en-US" sz="2700" b="1" dirty="0">
                <a:latin typeface="TT Norms Bold"/>
                <a:ea typeface="TT Norms Bold"/>
                <a:cs typeface="TT Norms Bold"/>
                <a:sym typeface="TT Norms Bold"/>
              </a:rPr>
              <a:t>Use cases</a:t>
            </a:r>
          </a:p>
        </p:txBody>
      </p:sp>
      <p:sp>
        <p:nvSpPr>
          <p:cNvPr id="34" name="TextBox 34"/>
          <p:cNvSpPr txBox="1"/>
          <p:nvPr/>
        </p:nvSpPr>
        <p:spPr>
          <a:xfrm>
            <a:off x="3603811" y="2755049"/>
            <a:ext cx="4082229" cy="469359"/>
          </a:xfrm>
          <a:prstGeom prst="rect">
            <a:avLst/>
          </a:prstGeom>
        </p:spPr>
        <p:txBody>
          <a:bodyPr wrap="square" lIns="0" tIns="0" rIns="0" bIns="0" rtlCol="0" anchor="t">
            <a:spAutoFit/>
          </a:bodyPr>
          <a:lstStyle/>
          <a:p>
            <a:pPr algn="l">
              <a:lnSpc>
                <a:spcPts val="3780"/>
              </a:lnSpc>
            </a:pPr>
            <a:r>
              <a:rPr lang="en-US" sz="2700" b="1" dirty="0">
                <a:latin typeface="TT Norms Bold"/>
                <a:ea typeface="TT Norms Bold"/>
                <a:cs typeface="TT Norms Bold"/>
                <a:sym typeface="TT Norms Bold"/>
              </a:rPr>
              <a:t>Functional requirements</a:t>
            </a:r>
          </a:p>
        </p:txBody>
      </p:sp>
      <p:sp>
        <p:nvSpPr>
          <p:cNvPr id="35" name="TextBox 35"/>
          <p:cNvSpPr txBox="1"/>
          <p:nvPr/>
        </p:nvSpPr>
        <p:spPr>
          <a:xfrm>
            <a:off x="4443958" y="7590069"/>
            <a:ext cx="8210698" cy="1438855"/>
          </a:xfrm>
          <a:prstGeom prst="rect">
            <a:avLst/>
          </a:prstGeom>
        </p:spPr>
        <p:txBody>
          <a:bodyPr wrap="square" lIns="0" tIns="0" rIns="0" bIns="0" rtlCol="0" anchor="t">
            <a:spAutoFit/>
          </a:bodyPr>
          <a:lstStyle/>
          <a:p>
            <a:pPr algn="l">
              <a:lnSpc>
                <a:spcPts val="2800"/>
              </a:lnSpc>
            </a:pPr>
            <a:r>
              <a:rPr lang="en-US" sz="2400" spc="10" dirty="0">
                <a:latin typeface="TT Norms"/>
                <a:ea typeface="TT Norms"/>
                <a:cs typeface="TT Norms"/>
                <a:sym typeface="TT Norms"/>
              </a:rPr>
              <a:t>Assumes users have internet and enabled smartphones.</a:t>
            </a:r>
          </a:p>
          <a:p>
            <a:pPr algn="l">
              <a:lnSpc>
                <a:spcPts val="2800"/>
              </a:lnSpc>
            </a:pPr>
            <a:r>
              <a:rPr lang="en-US" sz="2400" spc="10" dirty="0">
                <a:latin typeface="TT Norms"/>
                <a:ea typeface="TT Norms"/>
                <a:cs typeface="TT Norms"/>
                <a:sym typeface="TT Norms"/>
              </a:rPr>
              <a:t>Government provided road data may be limited or unavailable.</a:t>
            </a:r>
          </a:p>
          <a:p>
            <a:pPr algn="l">
              <a:lnSpc>
                <a:spcPts val="2800"/>
              </a:lnSpc>
            </a:pPr>
            <a:r>
              <a:rPr lang="en-US" sz="2400" spc="10" dirty="0">
                <a:latin typeface="TT Norms"/>
                <a:ea typeface="TT Norms"/>
                <a:cs typeface="TT Norms"/>
                <a:sym typeface="TT Norms"/>
              </a:rPr>
              <a:t>User’s location data will be used for alerts (with permission.)</a:t>
            </a:r>
          </a:p>
        </p:txBody>
      </p:sp>
      <p:sp>
        <p:nvSpPr>
          <p:cNvPr id="37" name="TextBox 37"/>
          <p:cNvSpPr txBox="1"/>
          <p:nvPr/>
        </p:nvSpPr>
        <p:spPr>
          <a:xfrm>
            <a:off x="3555621" y="3493236"/>
            <a:ext cx="4665386" cy="2875146"/>
          </a:xfrm>
          <a:prstGeom prst="rect">
            <a:avLst/>
          </a:prstGeom>
        </p:spPr>
        <p:txBody>
          <a:bodyPr wrap="square" lIns="0" tIns="0" rIns="0" bIns="0" rtlCol="0" anchor="t">
            <a:spAutoFit/>
          </a:bodyPr>
          <a:lstStyle/>
          <a:p>
            <a:pPr algn="l">
              <a:lnSpc>
                <a:spcPts val="2800"/>
              </a:lnSpc>
            </a:pPr>
            <a:r>
              <a:rPr lang="en-US" sz="2400" spc="10" dirty="0">
                <a:latin typeface="TT Norms"/>
                <a:ea typeface="TT Norms"/>
                <a:cs typeface="TT Norms"/>
                <a:sym typeface="TT Norms"/>
              </a:rPr>
              <a:t> Users can browse  a categorized library of road signs with descriptions</a:t>
            </a:r>
          </a:p>
          <a:p>
            <a:pPr algn="l">
              <a:lnSpc>
                <a:spcPts val="2800"/>
              </a:lnSpc>
            </a:pPr>
            <a:r>
              <a:rPr lang="en-US" sz="2400" spc="10" dirty="0">
                <a:latin typeface="TT Norms"/>
                <a:ea typeface="TT Norms"/>
                <a:cs typeface="TT Norms"/>
                <a:sym typeface="TT Norms"/>
              </a:rPr>
              <a:t>The app sends real time traffic alerts based on user location</a:t>
            </a:r>
          </a:p>
          <a:p>
            <a:pPr algn="l">
              <a:lnSpc>
                <a:spcPts val="2800"/>
              </a:lnSpc>
            </a:pPr>
            <a:r>
              <a:rPr lang="en-US" sz="2400" spc="10" dirty="0">
                <a:latin typeface="TT Norms"/>
                <a:ea typeface="TT Norms"/>
                <a:cs typeface="TT Norms"/>
                <a:sym typeface="TT Norms"/>
              </a:rPr>
              <a:t>Users receive pop up notifications about weather and road conditions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989614" y="-3761785"/>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solidFill>
            <a:schemeClr val="accent3">
              <a:lumMod val="40000"/>
              <a:lumOff val="60000"/>
            </a:schemeClr>
          </a:solidFill>
        </p:spPr>
      </p:sp>
      <p:grpSp>
        <p:nvGrpSpPr>
          <p:cNvPr id="4" name="Group 4"/>
          <p:cNvGrpSpPr/>
          <p:nvPr/>
        </p:nvGrpSpPr>
        <p:grpSpPr>
          <a:xfrm>
            <a:off x="12678184" y="-1071825"/>
            <a:ext cx="7335291" cy="2143650"/>
            <a:chOff x="0" y="0"/>
            <a:chExt cx="930920" cy="272050"/>
          </a:xfrm>
        </p:grpSpPr>
        <p:sp>
          <p:nvSpPr>
            <p:cNvPr id="5" name="Freeform 5"/>
            <p:cNvSpPr/>
            <p:nvPr/>
          </p:nvSpPr>
          <p:spPr>
            <a:xfrm>
              <a:off x="14784" y="0"/>
              <a:ext cx="901352" cy="272050"/>
            </a:xfrm>
            <a:custGeom>
              <a:avLst/>
              <a:gdLst/>
              <a:ahLst/>
              <a:cxnLst/>
              <a:rect l="l" t="t" r="r" b="b"/>
              <a:pathLst>
                <a:path w="901352" h="272050">
                  <a:moveTo>
                    <a:pt x="681273" y="0"/>
                  </a:moveTo>
                  <a:lnTo>
                    <a:pt x="16879" y="0"/>
                  </a:lnTo>
                  <a:cubicBezTo>
                    <a:pt x="10873" y="0"/>
                    <a:pt x="5382" y="3390"/>
                    <a:pt x="2691" y="8759"/>
                  </a:cubicBezTo>
                  <a:cubicBezTo>
                    <a:pt x="0" y="14128"/>
                    <a:pt x="570" y="20556"/>
                    <a:pt x="4164" y="25368"/>
                  </a:cubicBezTo>
                  <a:lnTo>
                    <a:pt x="169468" y="246682"/>
                  </a:lnTo>
                  <a:cubicBezTo>
                    <a:pt x="181393" y="262647"/>
                    <a:pt x="200152" y="272050"/>
                    <a:pt x="220079" y="272050"/>
                  </a:cubicBezTo>
                  <a:lnTo>
                    <a:pt x="884473" y="272050"/>
                  </a:lnTo>
                  <a:cubicBezTo>
                    <a:pt x="890479" y="272050"/>
                    <a:pt x="895970" y="268660"/>
                    <a:pt x="898661" y="263291"/>
                  </a:cubicBezTo>
                  <a:cubicBezTo>
                    <a:pt x="901352" y="257922"/>
                    <a:pt x="900782" y="251494"/>
                    <a:pt x="897188" y="246682"/>
                  </a:cubicBezTo>
                  <a:lnTo>
                    <a:pt x="731884" y="25368"/>
                  </a:lnTo>
                  <a:cubicBezTo>
                    <a:pt x="719959" y="9403"/>
                    <a:pt x="701200" y="0"/>
                    <a:pt x="681273" y="0"/>
                  </a:cubicBezTo>
                  <a:close/>
                </a:path>
              </a:pathLst>
            </a:custGeom>
            <a:solidFill>
              <a:srgbClr val="23403D"/>
            </a:solidFill>
          </p:spPr>
        </p:sp>
        <p:sp>
          <p:nvSpPr>
            <p:cNvPr id="6" name="TextBox 6"/>
            <p:cNvSpPr txBox="1"/>
            <p:nvPr/>
          </p:nvSpPr>
          <p:spPr>
            <a:xfrm>
              <a:off x="101600" y="-66675"/>
              <a:ext cx="727720" cy="338725"/>
            </a:xfrm>
            <a:prstGeom prst="rect">
              <a:avLst/>
            </a:prstGeom>
          </p:spPr>
          <p:txBody>
            <a:bodyPr lIns="50800" tIns="50800" rIns="50800" bIns="50800" rtlCol="0" anchor="ctr"/>
            <a:lstStyle/>
            <a:p>
              <a:pPr algn="ctr">
                <a:lnSpc>
                  <a:spcPts val="3750"/>
                </a:lnSpc>
              </a:pPr>
              <a:endParaRPr/>
            </a:p>
          </p:txBody>
        </p:sp>
      </p:grpSp>
      <p:sp>
        <p:nvSpPr>
          <p:cNvPr id="7" name="Freeform 7"/>
          <p:cNvSpPr/>
          <p:nvPr/>
        </p:nvSpPr>
        <p:spPr>
          <a:xfrm rot="2203448">
            <a:off x="16058620" y="-461568"/>
            <a:ext cx="2401361" cy="2458731"/>
          </a:xfrm>
          <a:custGeom>
            <a:avLst/>
            <a:gdLst/>
            <a:ahLst/>
            <a:cxnLst/>
            <a:rect l="l" t="t" r="r" b="b"/>
            <a:pathLst>
              <a:path w="2401361" h="2458731">
                <a:moveTo>
                  <a:pt x="0" y="0"/>
                </a:moveTo>
                <a:lnTo>
                  <a:pt x="2401360" y="0"/>
                </a:lnTo>
                <a:lnTo>
                  <a:pt x="2401360" y="2458731"/>
                </a:lnTo>
                <a:lnTo>
                  <a:pt x="0" y="24587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825915" y="-1719851"/>
            <a:ext cx="19368371" cy="3917133"/>
            <a:chOff x="0" y="0"/>
            <a:chExt cx="1763430" cy="356643"/>
          </a:xfrm>
          <a:solidFill>
            <a:schemeClr val="accent2">
              <a:lumMod val="75000"/>
            </a:schemeClr>
          </a:solidFill>
        </p:grpSpPr>
        <p:sp>
          <p:nvSpPr>
            <p:cNvPr id="9" name="Freeform 9"/>
            <p:cNvSpPr/>
            <p:nvPr/>
          </p:nvSpPr>
          <p:spPr>
            <a:xfrm>
              <a:off x="5492" y="0"/>
              <a:ext cx="1752446" cy="356643"/>
            </a:xfrm>
            <a:custGeom>
              <a:avLst/>
              <a:gdLst/>
              <a:ahLst/>
              <a:cxnLst/>
              <a:rect l="l" t="t" r="r" b="b"/>
              <a:pathLst>
                <a:path w="1752446" h="356643">
                  <a:moveTo>
                    <a:pt x="211698" y="0"/>
                  </a:moveTo>
                  <a:lnTo>
                    <a:pt x="1743947" y="0"/>
                  </a:lnTo>
                  <a:cubicBezTo>
                    <a:pt x="1746844" y="0"/>
                    <a:pt x="1749522" y="1541"/>
                    <a:pt x="1750977" y="4045"/>
                  </a:cubicBezTo>
                  <a:cubicBezTo>
                    <a:pt x="1752432" y="6549"/>
                    <a:pt x="1752446" y="9639"/>
                    <a:pt x="1751012" y="12156"/>
                  </a:cubicBezTo>
                  <a:lnTo>
                    <a:pt x="1561663" y="344487"/>
                  </a:lnTo>
                  <a:cubicBezTo>
                    <a:pt x="1557381" y="352002"/>
                    <a:pt x="1549397" y="356643"/>
                    <a:pt x="1540747" y="356643"/>
                  </a:cubicBezTo>
                  <a:lnTo>
                    <a:pt x="8498" y="356643"/>
                  </a:lnTo>
                  <a:cubicBezTo>
                    <a:pt x="5602" y="356643"/>
                    <a:pt x="2924" y="355102"/>
                    <a:pt x="1469" y="352597"/>
                  </a:cubicBezTo>
                  <a:cubicBezTo>
                    <a:pt x="13" y="350093"/>
                    <a:pt x="0" y="347004"/>
                    <a:pt x="1434" y="344487"/>
                  </a:cubicBezTo>
                  <a:lnTo>
                    <a:pt x="190782" y="12156"/>
                  </a:lnTo>
                  <a:cubicBezTo>
                    <a:pt x="195064" y="4640"/>
                    <a:pt x="203049" y="0"/>
                    <a:pt x="211698" y="0"/>
                  </a:cubicBezTo>
                  <a:close/>
                </a:path>
              </a:pathLst>
            </a:custGeom>
            <a:grpFill/>
          </p:spPr>
        </p:sp>
        <p:sp>
          <p:nvSpPr>
            <p:cNvPr id="10" name="TextBox 10"/>
            <p:cNvSpPr txBox="1"/>
            <p:nvPr/>
          </p:nvSpPr>
          <p:spPr>
            <a:xfrm>
              <a:off x="101600" y="-66675"/>
              <a:ext cx="1560230" cy="423318"/>
            </a:xfrm>
            <a:prstGeom prst="rect">
              <a:avLst/>
            </a:prstGeom>
            <a:grpFill/>
          </p:spPr>
          <p:txBody>
            <a:bodyPr lIns="50800" tIns="50800" rIns="50800" bIns="50800" rtlCol="0" anchor="ctr"/>
            <a:lstStyle/>
            <a:p>
              <a:pPr algn="ctr">
                <a:lnSpc>
                  <a:spcPts val="3750"/>
                </a:lnSpc>
              </a:pPr>
              <a:endParaRPr/>
            </a:p>
          </p:txBody>
        </p:sp>
      </p:grpSp>
      <p:sp>
        <p:nvSpPr>
          <p:cNvPr id="11" name="Freeform 11"/>
          <p:cNvSpPr/>
          <p:nvPr/>
        </p:nvSpPr>
        <p:spPr>
          <a:xfrm rot="-4021186" flipH="1">
            <a:off x="-2914879" y="-980959"/>
            <a:ext cx="6677500" cy="2612572"/>
          </a:xfrm>
          <a:custGeom>
            <a:avLst/>
            <a:gdLst/>
            <a:ahLst/>
            <a:cxnLst/>
            <a:rect l="l" t="t" r="r" b="b"/>
            <a:pathLst>
              <a:path w="6677500" h="2612572">
                <a:moveTo>
                  <a:pt x="6677501" y="0"/>
                </a:moveTo>
                <a:lnTo>
                  <a:pt x="0" y="0"/>
                </a:lnTo>
                <a:lnTo>
                  <a:pt x="0" y="2612572"/>
                </a:lnTo>
                <a:lnTo>
                  <a:pt x="6677501" y="2612572"/>
                </a:lnTo>
                <a:lnTo>
                  <a:pt x="6677501"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18" name="Freeform 18"/>
          <p:cNvSpPr/>
          <p:nvPr/>
        </p:nvSpPr>
        <p:spPr>
          <a:xfrm>
            <a:off x="-387376" y="9972675"/>
            <a:ext cx="17646676" cy="1656163"/>
          </a:xfrm>
          <a:custGeom>
            <a:avLst/>
            <a:gdLst/>
            <a:ahLst/>
            <a:cxnLst/>
            <a:rect l="l" t="t" r="r" b="b"/>
            <a:pathLst>
              <a:path w="17646676" h="1656163">
                <a:moveTo>
                  <a:pt x="0" y="0"/>
                </a:moveTo>
                <a:lnTo>
                  <a:pt x="17646676" y="0"/>
                </a:lnTo>
                <a:lnTo>
                  <a:pt x="17646676" y="1656163"/>
                </a:lnTo>
                <a:lnTo>
                  <a:pt x="0" y="1656163"/>
                </a:lnTo>
                <a:lnTo>
                  <a:pt x="0" y="0"/>
                </a:lnTo>
                <a:close/>
              </a:path>
            </a:pathLst>
          </a:custGeom>
          <a:blipFill>
            <a:blip r:embed="rId6">
              <a:extLst>
                <a:ext uri="{96DAC541-7B7A-43D3-8B79-37D633B846F1}">
                  <asvg:svgBlip xmlns:asvg="http://schemas.microsoft.com/office/drawing/2016/SVG/main" r:embed="rId7"/>
                </a:ext>
              </a:extLst>
            </a:blip>
            <a:stretch>
              <a:fillRect t="-290245"/>
            </a:stretch>
          </a:blipFill>
        </p:spPr>
      </p:sp>
      <p:sp>
        <p:nvSpPr>
          <p:cNvPr id="19" name="Freeform 19"/>
          <p:cNvSpPr/>
          <p:nvPr/>
        </p:nvSpPr>
        <p:spPr>
          <a:xfrm>
            <a:off x="14353580" y="-4139079"/>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7512126" y="9258300"/>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4" name="Group 24"/>
          <p:cNvGrpSpPr/>
          <p:nvPr/>
        </p:nvGrpSpPr>
        <p:grpSpPr>
          <a:xfrm>
            <a:off x="1619456" y="557076"/>
            <a:ext cx="954110" cy="943247"/>
            <a:chOff x="0" y="0"/>
            <a:chExt cx="1272147" cy="1257663"/>
          </a:xfrm>
        </p:grpSpPr>
        <p:sp>
          <p:nvSpPr>
            <p:cNvPr id="25" name="Freeform 25"/>
            <p:cNvSpPr/>
            <p:nvPr/>
          </p:nvSpPr>
          <p:spPr>
            <a:xfrm>
              <a:off x="14484" y="0"/>
              <a:ext cx="1257663" cy="1257663"/>
            </a:xfrm>
            <a:custGeom>
              <a:avLst/>
              <a:gdLst/>
              <a:ahLst/>
              <a:cxnLst/>
              <a:rect l="l" t="t" r="r" b="b"/>
              <a:pathLst>
                <a:path w="1257663" h="1257663">
                  <a:moveTo>
                    <a:pt x="0" y="0"/>
                  </a:moveTo>
                  <a:lnTo>
                    <a:pt x="1257663" y="0"/>
                  </a:lnTo>
                  <a:lnTo>
                    <a:pt x="1257663" y="1257663"/>
                  </a:lnTo>
                  <a:lnTo>
                    <a:pt x="0" y="1257663"/>
                  </a:lnTo>
                  <a:lnTo>
                    <a:pt x="0" y="0"/>
                  </a:lnTo>
                  <a:close/>
                </a:path>
              </a:pathLst>
            </a:custGeom>
            <a:blipFill>
              <a:blip r:embed="rId12">
                <a:alphaModFix amt="50000"/>
                <a:extLst>
                  <a:ext uri="{96DAC541-7B7A-43D3-8B79-37D633B846F1}">
                    <asvg:svgBlip xmlns:asvg="http://schemas.microsoft.com/office/drawing/2016/SVG/main" r:embed="rId13"/>
                  </a:ext>
                </a:extLst>
              </a:blip>
              <a:stretch>
                <a:fillRect/>
              </a:stretch>
            </a:blipFill>
            <a:ln cap="sq">
              <a:noFill/>
              <a:prstDash val="solid"/>
              <a:miter/>
            </a:ln>
          </p:spPr>
        </p:sp>
        <p:grpSp>
          <p:nvGrpSpPr>
            <p:cNvPr id="26" name="Group 26"/>
            <p:cNvGrpSpPr/>
            <p:nvPr/>
          </p:nvGrpSpPr>
          <p:grpSpPr>
            <a:xfrm>
              <a:off x="0" y="0"/>
              <a:ext cx="1021527" cy="1106201"/>
              <a:chOff x="0" y="0"/>
              <a:chExt cx="803622" cy="870234"/>
            </a:xfrm>
          </p:grpSpPr>
          <p:sp>
            <p:nvSpPr>
              <p:cNvPr id="27" name="Freeform 27"/>
              <p:cNvSpPr/>
              <p:nvPr/>
            </p:nvSpPr>
            <p:spPr>
              <a:xfrm>
                <a:off x="0" y="0"/>
                <a:ext cx="803622" cy="870234"/>
              </a:xfrm>
              <a:custGeom>
                <a:avLst/>
                <a:gdLst/>
                <a:ahLst/>
                <a:cxnLst/>
                <a:rect l="l" t="t" r="r" b="b"/>
                <a:pathLst>
                  <a:path w="812800" h="870234">
                    <a:moveTo>
                      <a:pt x="406400" y="0"/>
                    </a:moveTo>
                    <a:cubicBezTo>
                      <a:pt x="181951" y="0"/>
                      <a:pt x="0" y="194809"/>
                      <a:pt x="0" y="435117"/>
                    </a:cubicBezTo>
                    <a:cubicBezTo>
                      <a:pt x="0" y="675425"/>
                      <a:pt x="181951" y="870234"/>
                      <a:pt x="406400" y="870234"/>
                    </a:cubicBezTo>
                    <a:cubicBezTo>
                      <a:pt x="630849" y="870234"/>
                      <a:pt x="812800" y="675425"/>
                      <a:pt x="812800" y="435117"/>
                    </a:cubicBezTo>
                    <a:cubicBezTo>
                      <a:pt x="812800" y="194809"/>
                      <a:pt x="630849" y="0"/>
                      <a:pt x="406400" y="0"/>
                    </a:cubicBezTo>
                    <a:close/>
                  </a:path>
                </a:pathLst>
              </a:custGeom>
              <a:solidFill>
                <a:srgbClr val="23403D"/>
              </a:solidFill>
            </p:spPr>
          </p:sp>
          <p:sp>
            <p:nvSpPr>
              <p:cNvPr id="28" name="TextBox 28"/>
              <p:cNvSpPr txBox="1"/>
              <p:nvPr/>
            </p:nvSpPr>
            <p:spPr>
              <a:xfrm>
                <a:off x="76199" y="24434"/>
                <a:ext cx="727422" cy="764215"/>
              </a:xfrm>
              <a:prstGeom prst="rect">
                <a:avLst/>
              </a:prstGeom>
            </p:spPr>
            <p:txBody>
              <a:bodyPr lIns="50800" tIns="50800" rIns="50800" bIns="50800" rtlCol="0" anchor="ctr"/>
              <a:lstStyle/>
              <a:p>
                <a:pPr algn="ctr">
                  <a:lnSpc>
                    <a:spcPts val="4479"/>
                  </a:lnSpc>
                </a:pPr>
                <a:r>
                  <a:rPr lang="en-US" sz="3199" b="1" dirty="0">
                    <a:solidFill>
                      <a:srgbClr val="FFFFFF"/>
                    </a:solidFill>
                    <a:latin typeface="Canva Sans Bold"/>
                    <a:ea typeface="Canva Sans Bold"/>
                    <a:cs typeface="Canva Sans Bold"/>
                    <a:sym typeface="Canva Sans Bold"/>
                  </a:rPr>
                  <a:t>06</a:t>
                </a:r>
              </a:p>
            </p:txBody>
          </p:sp>
        </p:grpSp>
      </p:grpSp>
      <p:grpSp>
        <p:nvGrpSpPr>
          <p:cNvPr id="29" name="Group 29"/>
          <p:cNvGrpSpPr/>
          <p:nvPr/>
        </p:nvGrpSpPr>
        <p:grpSpPr>
          <a:xfrm>
            <a:off x="1092710" y="2726738"/>
            <a:ext cx="1673185" cy="2044874"/>
            <a:chOff x="0" y="0"/>
            <a:chExt cx="2230914" cy="2726498"/>
          </a:xfrm>
        </p:grpSpPr>
        <p:sp>
          <p:nvSpPr>
            <p:cNvPr id="30" name="Freeform 30"/>
            <p:cNvSpPr/>
            <p:nvPr/>
          </p:nvSpPr>
          <p:spPr>
            <a:xfrm>
              <a:off x="0" y="1113993"/>
              <a:ext cx="2227986" cy="1612505"/>
            </a:xfrm>
            <a:custGeom>
              <a:avLst/>
              <a:gdLst/>
              <a:ahLst/>
              <a:cxnLst/>
              <a:rect l="l" t="t" r="r" b="b"/>
              <a:pathLst>
                <a:path w="2227986" h="1612505">
                  <a:moveTo>
                    <a:pt x="0" y="0"/>
                  </a:moveTo>
                  <a:lnTo>
                    <a:pt x="2227986" y="0"/>
                  </a:lnTo>
                  <a:lnTo>
                    <a:pt x="2227986" y="1612505"/>
                  </a:lnTo>
                  <a:lnTo>
                    <a:pt x="0" y="161250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31" name="Group 31"/>
            <p:cNvGrpSpPr/>
            <p:nvPr/>
          </p:nvGrpSpPr>
          <p:grpSpPr>
            <a:xfrm>
              <a:off x="2927" y="0"/>
              <a:ext cx="2227986" cy="222798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id="33" name="TextBox 33"/>
              <p:cNvSpPr txBox="1"/>
              <p:nvPr/>
            </p:nvSpPr>
            <p:spPr>
              <a:xfrm>
                <a:off x="76200" y="9525"/>
                <a:ext cx="660400" cy="727075"/>
              </a:xfrm>
              <a:prstGeom prst="rect">
                <a:avLst/>
              </a:prstGeom>
            </p:spPr>
            <p:txBody>
              <a:bodyPr lIns="50800" tIns="50800" rIns="50800" bIns="50800" rtlCol="0" anchor="ctr"/>
              <a:lstStyle/>
              <a:p>
                <a:pPr algn="ctr">
                  <a:lnSpc>
                    <a:spcPts val="3750"/>
                  </a:lnSpc>
                </a:pPr>
                <a:endParaRPr/>
              </a:p>
            </p:txBody>
          </p:sp>
        </p:grpSp>
        <p:sp>
          <p:nvSpPr>
            <p:cNvPr id="34" name="Freeform 34"/>
            <p:cNvSpPr/>
            <p:nvPr/>
          </p:nvSpPr>
          <p:spPr>
            <a:xfrm>
              <a:off x="330500" y="377133"/>
              <a:ext cx="1555099" cy="1555099"/>
            </a:xfrm>
            <a:custGeom>
              <a:avLst/>
              <a:gdLst/>
              <a:ahLst/>
              <a:cxnLst/>
              <a:rect l="l" t="t" r="r" b="b"/>
              <a:pathLst>
                <a:path w="1555099" h="1555099">
                  <a:moveTo>
                    <a:pt x="0" y="0"/>
                  </a:moveTo>
                  <a:lnTo>
                    <a:pt x="1555100" y="0"/>
                  </a:lnTo>
                  <a:lnTo>
                    <a:pt x="1555100" y="1555100"/>
                  </a:lnTo>
                  <a:lnTo>
                    <a:pt x="0" y="15551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sp>
        <p:nvSpPr>
          <p:cNvPr id="47" name="TextBox 47"/>
          <p:cNvSpPr txBox="1"/>
          <p:nvPr/>
        </p:nvSpPr>
        <p:spPr>
          <a:xfrm>
            <a:off x="2765895" y="443409"/>
            <a:ext cx="12207382" cy="867545"/>
          </a:xfrm>
          <a:prstGeom prst="rect">
            <a:avLst/>
          </a:prstGeom>
        </p:spPr>
        <p:txBody>
          <a:bodyPr lIns="0" tIns="0" rIns="0" bIns="0" rtlCol="0" anchor="t">
            <a:spAutoFit/>
          </a:bodyPr>
          <a:lstStyle/>
          <a:p>
            <a:pPr algn="l">
              <a:lnSpc>
                <a:spcPts val="6670"/>
              </a:lnSpc>
            </a:pPr>
            <a:r>
              <a:rPr lang="en-US" sz="5800" b="1" dirty="0">
                <a:solidFill>
                  <a:srgbClr val="FFFFFF"/>
                </a:solidFill>
                <a:latin typeface="TT Norms Bold"/>
                <a:ea typeface="TT Norms Bold"/>
                <a:cs typeface="TT Norms Bold"/>
                <a:sym typeface="TT Norms Bold"/>
              </a:rPr>
              <a:t>Validation with Stakeholders</a:t>
            </a:r>
          </a:p>
        </p:txBody>
      </p:sp>
      <p:sp>
        <p:nvSpPr>
          <p:cNvPr id="49" name="TextBox 49"/>
          <p:cNvSpPr txBox="1"/>
          <p:nvPr/>
        </p:nvSpPr>
        <p:spPr>
          <a:xfrm>
            <a:off x="462343" y="5011408"/>
            <a:ext cx="5012223" cy="3676648"/>
          </a:xfrm>
          <a:prstGeom prst="rect">
            <a:avLst/>
          </a:prstGeom>
        </p:spPr>
        <p:txBody>
          <a:bodyPr wrap="square" lIns="0" tIns="0" rIns="0" bIns="0" rtlCol="0" anchor="t">
            <a:spAutoFit/>
          </a:bodyPr>
          <a:lstStyle/>
          <a:p>
            <a:pPr algn="l">
              <a:lnSpc>
                <a:spcPts val="2631"/>
              </a:lnSpc>
            </a:pPr>
            <a:r>
              <a:rPr lang="en-US" sz="2800" b="1" spc="9" dirty="0">
                <a:solidFill>
                  <a:srgbClr val="23403D"/>
                </a:solidFill>
                <a:latin typeface="TT Norms"/>
                <a:ea typeface="TT Norms"/>
                <a:cs typeface="TT Norms"/>
                <a:sym typeface="TT Norms"/>
              </a:rPr>
              <a:t>Stakeholder feedback</a:t>
            </a:r>
            <a:r>
              <a:rPr lang="en-US" sz="1879" b="1" spc="9" dirty="0">
                <a:solidFill>
                  <a:srgbClr val="23403D"/>
                </a:solidFill>
                <a:latin typeface="TT Norms"/>
                <a:ea typeface="TT Norms"/>
                <a:cs typeface="TT Norms"/>
                <a:sym typeface="TT Norms"/>
              </a:rPr>
              <a:t>:</a:t>
            </a:r>
          </a:p>
          <a:p>
            <a:pPr algn="l">
              <a:lnSpc>
                <a:spcPts val="2631"/>
              </a:lnSpc>
            </a:pPr>
            <a:endParaRPr lang="en-US" sz="2400" spc="9" dirty="0">
              <a:solidFill>
                <a:srgbClr val="23403D"/>
              </a:solidFill>
              <a:latin typeface="TT Norms"/>
              <a:ea typeface="TT Norms"/>
              <a:cs typeface="TT Norms"/>
              <a:sym typeface="TT Norms"/>
            </a:endParaRPr>
          </a:p>
          <a:p>
            <a:pPr algn="l">
              <a:lnSpc>
                <a:spcPts val="2631"/>
              </a:lnSpc>
            </a:pPr>
            <a:r>
              <a:rPr lang="en-US" sz="2400" spc="9" dirty="0">
                <a:solidFill>
                  <a:srgbClr val="23403D"/>
                </a:solidFill>
                <a:latin typeface="TT Norms"/>
                <a:ea typeface="TT Norms"/>
                <a:cs typeface="TT Norms"/>
                <a:sym typeface="TT Norms"/>
              </a:rPr>
              <a:t>The draft SRS  was shared with some stakeholders. Some of their feedback include;</a:t>
            </a:r>
          </a:p>
          <a:p>
            <a:pPr algn="l">
              <a:lnSpc>
                <a:spcPts val="2631"/>
              </a:lnSpc>
            </a:pPr>
            <a:endParaRPr lang="en-US" sz="2400" spc="9" dirty="0">
              <a:solidFill>
                <a:srgbClr val="23403D"/>
              </a:solidFill>
              <a:latin typeface="TT Norms"/>
              <a:ea typeface="TT Norms"/>
              <a:cs typeface="TT Norms"/>
              <a:sym typeface="TT Norms"/>
            </a:endParaRPr>
          </a:p>
          <a:p>
            <a:pPr algn="l">
              <a:lnSpc>
                <a:spcPts val="2631"/>
              </a:lnSpc>
            </a:pPr>
            <a:r>
              <a:rPr lang="en-US" sz="2400" spc="9" dirty="0">
                <a:solidFill>
                  <a:srgbClr val="23403D"/>
                </a:solidFill>
                <a:latin typeface="TT Norms"/>
                <a:ea typeface="TT Norms"/>
                <a:cs typeface="TT Norms"/>
                <a:sym typeface="TT Norms"/>
              </a:rPr>
              <a:t>Strong preference for visual road sign guides</a:t>
            </a:r>
          </a:p>
          <a:p>
            <a:pPr algn="l">
              <a:lnSpc>
                <a:spcPts val="2631"/>
              </a:lnSpc>
            </a:pPr>
            <a:r>
              <a:rPr lang="en-US" sz="2400" spc="9" dirty="0">
                <a:solidFill>
                  <a:srgbClr val="23403D"/>
                </a:solidFill>
                <a:latin typeface="TT Norms"/>
                <a:ea typeface="TT Norms"/>
                <a:cs typeface="TT Norms"/>
                <a:sym typeface="TT Norms"/>
              </a:rPr>
              <a:t>Desire for real time alerts</a:t>
            </a:r>
          </a:p>
          <a:p>
            <a:pPr algn="l">
              <a:lnSpc>
                <a:spcPts val="2631"/>
              </a:lnSpc>
            </a:pPr>
            <a:r>
              <a:rPr lang="en-US" sz="2400" spc="9" dirty="0">
                <a:solidFill>
                  <a:srgbClr val="23403D"/>
                </a:solidFill>
                <a:latin typeface="TT Norms"/>
                <a:ea typeface="TT Norms"/>
                <a:cs typeface="TT Norms"/>
                <a:sym typeface="TT Norms"/>
              </a:rPr>
              <a:t>Requests for offline access and language options.</a:t>
            </a:r>
          </a:p>
        </p:txBody>
      </p:sp>
      <p:sp>
        <p:nvSpPr>
          <p:cNvPr id="50" name="TextBox 50"/>
          <p:cNvSpPr txBox="1"/>
          <p:nvPr/>
        </p:nvSpPr>
        <p:spPr>
          <a:xfrm>
            <a:off x="13478753" y="4813854"/>
            <a:ext cx="4654078" cy="444352"/>
          </a:xfrm>
          <a:prstGeom prst="rect">
            <a:avLst/>
          </a:prstGeom>
        </p:spPr>
        <p:txBody>
          <a:bodyPr lIns="0" tIns="0" rIns="0" bIns="0" rtlCol="0" anchor="t">
            <a:spAutoFit/>
          </a:bodyPr>
          <a:lstStyle/>
          <a:p>
            <a:pPr algn="ctr">
              <a:lnSpc>
                <a:spcPts val="3500"/>
              </a:lnSpc>
            </a:pPr>
            <a:r>
              <a:rPr lang="en-US" sz="2800" b="1" dirty="0">
                <a:solidFill>
                  <a:srgbClr val="23403D"/>
                </a:solidFill>
                <a:latin typeface="TT Norms Bold"/>
                <a:ea typeface="TT Norms Bold"/>
                <a:cs typeface="TT Norms Bold"/>
                <a:sym typeface="TT Norms Bold"/>
              </a:rPr>
              <a:t>Adjustments made</a:t>
            </a:r>
          </a:p>
        </p:txBody>
      </p:sp>
      <p:sp>
        <p:nvSpPr>
          <p:cNvPr id="51" name="TextBox 51"/>
          <p:cNvSpPr txBox="1"/>
          <p:nvPr/>
        </p:nvSpPr>
        <p:spPr>
          <a:xfrm>
            <a:off x="13456982" y="5435676"/>
            <a:ext cx="4643192" cy="2157001"/>
          </a:xfrm>
          <a:prstGeom prst="rect">
            <a:avLst/>
          </a:prstGeom>
        </p:spPr>
        <p:txBody>
          <a:bodyPr wrap="square" lIns="0" tIns="0" rIns="0" bIns="0" rtlCol="0" anchor="t">
            <a:spAutoFit/>
          </a:bodyPr>
          <a:lstStyle/>
          <a:p>
            <a:pPr marL="431807" lvl="1" indent="-215904" algn="l">
              <a:lnSpc>
                <a:spcPts val="2800"/>
              </a:lnSpc>
              <a:buFont typeface="Arial"/>
              <a:buChar char="•"/>
            </a:pPr>
            <a:r>
              <a:rPr lang="en-US" sz="2400" spc="10" dirty="0">
                <a:solidFill>
                  <a:srgbClr val="23403D"/>
                </a:solidFill>
                <a:latin typeface="TT Norms"/>
                <a:ea typeface="TT Norms"/>
                <a:cs typeface="TT Norms"/>
                <a:sym typeface="TT Norms"/>
              </a:rPr>
              <a:t> Added offline support for sign library.</a:t>
            </a:r>
          </a:p>
          <a:p>
            <a:pPr marL="431807" lvl="1" indent="-215904" algn="l">
              <a:lnSpc>
                <a:spcPts val="2800"/>
              </a:lnSpc>
              <a:buFont typeface="Arial"/>
              <a:buChar char="•"/>
            </a:pPr>
            <a:r>
              <a:rPr lang="en-US" sz="2400" spc="10" dirty="0">
                <a:solidFill>
                  <a:srgbClr val="23403D"/>
                </a:solidFill>
                <a:latin typeface="TT Norms"/>
                <a:ea typeface="TT Norms"/>
                <a:cs typeface="TT Norms"/>
                <a:sym typeface="TT Norms"/>
              </a:rPr>
              <a:t>Included multilingual support as a “Should Have” item.</a:t>
            </a:r>
          </a:p>
          <a:p>
            <a:pPr marL="431807" lvl="1" indent="-215904" algn="l">
              <a:lnSpc>
                <a:spcPts val="2800"/>
              </a:lnSpc>
              <a:buFont typeface="Arial"/>
              <a:buChar char="•"/>
            </a:pPr>
            <a:r>
              <a:rPr lang="en-US" sz="2400" spc="10" dirty="0">
                <a:solidFill>
                  <a:srgbClr val="23403D"/>
                </a:solidFill>
                <a:latin typeface="TT Norms"/>
                <a:ea typeface="TT Norms"/>
                <a:cs typeface="TT Norms"/>
                <a:sym typeface="TT Norms"/>
              </a:rPr>
              <a:t>Simplified notification settings based on user feedback.</a:t>
            </a:r>
          </a:p>
        </p:txBody>
      </p:sp>
      <p:grpSp>
        <p:nvGrpSpPr>
          <p:cNvPr id="78" name="Group 12">
            <a:extLst>
              <a:ext uri="{FF2B5EF4-FFF2-40B4-BE49-F238E27FC236}">
                <a16:creationId xmlns:a16="http://schemas.microsoft.com/office/drawing/2014/main" id="{0489D8B1-4C83-457E-B30A-4C43A1496610}"/>
              </a:ext>
            </a:extLst>
          </p:cNvPr>
          <p:cNvGrpSpPr/>
          <p:nvPr/>
        </p:nvGrpSpPr>
        <p:grpSpPr>
          <a:xfrm>
            <a:off x="14513111" y="2483551"/>
            <a:ext cx="1673185" cy="2044874"/>
            <a:chOff x="0" y="0"/>
            <a:chExt cx="2230914" cy="2726498"/>
          </a:xfrm>
        </p:grpSpPr>
        <p:sp>
          <p:nvSpPr>
            <p:cNvPr id="79" name="Freeform 13">
              <a:extLst>
                <a:ext uri="{FF2B5EF4-FFF2-40B4-BE49-F238E27FC236}">
                  <a16:creationId xmlns:a16="http://schemas.microsoft.com/office/drawing/2014/main" id="{BE936960-9489-4017-9C4B-3221009C62A3}"/>
                </a:ext>
              </a:extLst>
            </p:cNvPr>
            <p:cNvSpPr/>
            <p:nvPr/>
          </p:nvSpPr>
          <p:spPr>
            <a:xfrm>
              <a:off x="0" y="1113993"/>
              <a:ext cx="2227986" cy="1612505"/>
            </a:xfrm>
            <a:custGeom>
              <a:avLst/>
              <a:gdLst/>
              <a:ahLst/>
              <a:cxnLst/>
              <a:rect l="l" t="t" r="r" b="b"/>
              <a:pathLst>
                <a:path w="2227986" h="1612505">
                  <a:moveTo>
                    <a:pt x="0" y="0"/>
                  </a:moveTo>
                  <a:lnTo>
                    <a:pt x="2227986" y="0"/>
                  </a:lnTo>
                  <a:lnTo>
                    <a:pt x="2227986" y="1612505"/>
                  </a:lnTo>
                  <a:lnTo>
                    <a:pt x="0" y="161250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80" name="Group 14">
              <a:extLst>
                <a:ext uri="{FF2B5EF4-FFF2-40B4-BE49-F238E27FC236}">
                  <a16:creationId xmlns:a16="http://schemas.microsoft.com/office/drawing/2014/main" id="{724B78CA-FAF5-4180-86A7-A8B39763BC18}"/>
                </a:ext>
              </a:extLst>
            </p:cNvPr>
            <p:cNvGrpSpPr/>
            <p:nvPr/>
          </p:nvGrpSpPr>
          <p:grpSpPr>
            <a:xfrm>
              <a:off x="2927" y="0"/>
              <a:ext cx="2227986" cy="2227986"/>
              <a:chOff x="0" y="0"/>
              <a:chExt cx="812800" cy="812800"/>
            </a:xfrm>
          </p:grpSpPr>
          <p:sp>
            <p:nvSpPr>
              <p:cNvPr id="82" name="Freeform 15">
                <a:extLst>
                  <a:ext uri="{FF2B5EF4-FFF2-40B4-BE49-F238E27FC236}">
                    <a16:creationId xmlns:a16="http://schemas.microsoft.com/office/drawing/2014/main" id="{5EDBB2F1-2667-4E69-AFDD-D57E342E8F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id="83" name="TextBox 16">
                <a:extLst>
                  <a:ext uri="{FF2B5EF4-FFF2-40B4-BE49-F238E27FC236}">
                    <a16:creationId xmlns:a16="http://schemas.microsoft.com/office/drawing/2014/main" id="{E15DC1FB-6DE6-49DE-8F63-D628EB4C37AA}"/>
                  </a:ext>
                </a:extLst>
              </p:cNvPr>
              <p:cNvSpPr txBox="1"/>
              <p:nvPr/>
            </p:nvSpPr>
            <p:spPr>
              <a:xfrm>
                <a:off x="76200" y="9525"/>
                <a:ext cx="660400" cy="727075"/>
              </a:xfrm>
              <a:prstGeom prst="rect">
                <a:avLst/>
              </a:prstGeom>
            </p:spPr>
            <p:txBody>
              <a:bodyPr lIns="50800" tIns="50800" rIns="50800" bIns="50800" rtlCol="0" anchor="ctr"/>
              <a:lstStyle/>
              <a:p>
                <a:pPr algn="ctr">
                  <a:lnSpc>
                    <a:spcPts val="3750"/>
                  </a:lnSpc>
                </a:pPr>
                <a:endParaRPr/>
              </a:p>
            </p:txBody>
          </p:sp>
        </p:grpSp>
        <p:sp>
          <p:nvSpPr>
            <p:cNvPr id="81" name="Freeform 17">
              <a:extLst>
                <a:ext uri="{FF2B5EF4-FFF2-40B4-BE49-F238E27FC236}">
                  <a16:creationId xmlns:a16="http://schemas.microsoft.com/office/drawing/2014/main" id="{824261DE-88BB-4111-B744-C24A6952CA95}"/>
                </a:ext>
              </a:extLst>
            </p:cNvPr>
            <p:cNvSpPr/>
            <p:nvPr/>
          </p:nvSpPr>
          <p:spPr>
            <a:xfrm>
              <a:off x="425634" y="378361"/>
              <a:ext cx="1693025" cy="1693025"/>
            </a:xfrm>
            <a:custGeom>
              <a:avLst/>
              <a:gdLst/>
              <a:ahLst/>
              <a:cxnLst/>
              <a:rect l="l" t="t" r="r" b="b"/>
              <a:pathLst>
                <a:path w="1693025" h="1693025">
                  <a:moveTo>
                    <a:pt x="0" y="0"/>
                  </a:moveTo>
                  <a:lnTo>
                    <a:pt x="1693025" y="0"/>
                  </a:lnTo>
                  <a:lnTo>
                    <a:pt x="1693025" y="1693025"/>
                  </a:lnTo>
                  <a:lnTo>
                    <a:pt x="0" y="169302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sp>
        <p:nvSpPr>
          <p:cNvPr id="3" name="TextBox 2">
            <a:extLst>
              <a:ext uri="{FF2B5EF4-FFF2-40B4-BE49-F238E27FC236}">
                <a16:creationId xmlns:a16="http://schemas.microsoft.com/office/drawing/2014/main" id="{5E081BDA-CEA2-4820-8DF7-04D5D50FBF03}"/>
              </a:ext>
            </a:extLst>
          </p:cNvPr>
          <p:cNvSpPr txBox="1"/>
          <p:nvPr/>
        </p:nvSpPr>
        <p:spPr>
          <a:xfrm flipH="1">
            <a:off x="5631221" y="3261464"/>
            <a:ext cx="7793340" cy="4401205"/>
          </a:xfrm>
          <a:prstGeom prst="rect">
            <a:avLst/>
          </a:prstGeom>
          <a:noFill/>
        </p:spPr>
        <p:txBody>
          <a:bodyPr wrap="square" rtlCol="0">
            <a:spAutoFit/>
          </a:bodyPr>
          <a:lstStyle/>
          <a:p>
            <a:r>
              <a:rPr lang="en-US" sz="2800" dirty="0"/>
              <a:t>Validation sessions with stakeholders was conducted to ensure alignment with user expectation. This involved:</a:t>
            </a:r>
          </a:p>
          <a:p>
            <a:r>
              <a:rPr lang="en-US" sz="2800" dirty="0"/>
              <a:t>&gt;&gt;Presenting the draft SRS</a:t>
            </a:r>
          </a:p>
          <a:p>
            <a:r>
              <a:rPr lang="en-US" sz="2800" dirty="0"/>
              <a:t>&gt;&gt;Gathering feedback on the requirement’s relevance, accuracy and priority.</a:t>
            </a:r>
          </a:p>
          <a:p>
            <a:r>
              <a:rPr lang="en-US" sz="2800" dirty="0"/>
              <a:t>This step was crucial for building confidence among stakeholders and ensuring the solution we’re building truly addresses the pain points identified during our survey.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TotalTime>
  <Words>930</Words>
  <Application>Microsoft Office PowerPoint</Application>
  <PresentationFormat>Custom</PresentationFormat>
  <Paragraphs>164</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Calibri</vt:lpstr>
      <vt:lpstr>TT Norms Ultra-Bold</vt:lpstr>
      <vt:lpstr>Arial</vt:lpstr>
      <vt:lpstr>TT Norms Bold</vt:lpstr>
      <vt:lpstr>Public Sans Bold</vt:lpstr>
      <vt:lpstr>TT Norms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CEF 44O TASK 2</dc:title>
  <dc:creator>FASCORP KRONOS</dc:creator>
  <cp:lastModifiedBy>Pascy</cp:lastModifiedBy>
  <cp:revision>11</cp:revision>
  <dcterms:created xsi:type="dcterms:W3CDTF">2006-08-16T00:00:00Z</dcterms:created>
  <dcterms:modified xsi:type="dcterms:W3CDTF">2025-05-13T13:49:11Z</dcterms:modified>
  <dc:identifier>DAGlD66Q0Wc</dc:identifier>
</cp:coreProperties>
</file>